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8229600" cx="14630400"/>
  <p:notesSz cx="8229600" cy="14630400"/>
  <p:embeddedFontLst>
    <p:embeddedFont>
      <p:font typeface="Open Sans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Emilie Nielsen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OpenSans-italic.fntdata"/><Relationship Id="rId10" Type="http://schemas.openxmlformats.org/officeDocument/2006/relationships/slide" Target="slides/slide5.xml"/><Relationship Id="rId32" Type="http://schemas.openxmlformats.org/officeDocument/2006/relationships/font" Target="fonts/OpenSans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OpenSans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09-01T13:00:06.839">
    <p:pos x="500" y="2716"/>
    <p:text>Formulering</p:text>
  </p:cm>
  <p:cm authorId="0" idx="2" dt="2025-09-01T13:00:06.839">
    <p:pos x="500" y="2716"/>
    <p:text>@vickie.ringgaard@visma.com Er formulering ok nu?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/>
              <a:t>‹#›</a:t>
            </a:fld>
            <a:endParaRPr b="0" i="0" sz="1200" u="none" cap="none" strike="noStrike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0" name="Google Shape;50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3" name="Google Shape;52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9" name="Google Shape;53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1" name="Google Shape;57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4" name="Google Shape;59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1 master">
  <p:cSld name="Slide 11 mast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2 master">
  <p:cSld name="Slide 12 mast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3 master">
  <p:cSld name="Slide 13 mast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4 master">
  <p:cSld name="Slide 14 mast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5 master">
  <p:cSld name="Slide 15 mast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6 master">
  <p:cSld name="Slide 16 mast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7 master">
  <p:cSld name="Slide 17 mast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8 master">
  <p:cSld name="Slide 18 mast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9 master">
  <p:cSld name="Slide 19 mast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0 master">
  <p:cSld name="Slide 20 master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2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1 master">
  <p:cSld name="Slide 21 master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2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2 master">
  <p:cSld name="Slide 22 master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2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3 master">
  <p:cSld name="Slide 23 master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2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4 master">
  <p:cSld name="Slide 24 master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2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5 master">
  <p:cSld name="Slide 25 master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2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Relationship Id="rId4" Type="http://schemas.openxmlformats.org/officeDocument/2006/relationships/image" Target="../media/image20.png"/><Relationship Id="rId5" Type="http://schemas.openxmlformats.org/officeDocument/2006/relationships/image" Target="../media/image24.png"/><Relationship Id="rId6" Type="http://schemas.openxmlformats.org/officeDocument/2006/relationships/image" Target="../media/image32.png"/><Relationship Id="rId7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comments" Target="../comments/commen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91" name="Google Shape;9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8"/>
          <p:cNvSpPr/>
          <p:nvPr/>
        </p:nvSpPr>
        <p:spPr>
          <a:xfrm>
            <a:off x="6280190" y="2869525"/>
            <a:ext cx="7556421" cy="1240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Open Sans"/>
              <a:buNone/>
            </a:pPr>
            <a:r>
              <a:rPr b="1" i="0" lang="en-US" sz="3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Forberedelse til Kommunal- og Regionsrådsvalg 2025</a:t>
            </a:r>
            <a:endParaRPr b="0" i="0" sz="3900" u="none" cap="none" strike="noStrike"/>
          </a:p>
        </p:txBody>
      </p:sp>
      <p:sp>
        <p:nvSpPr>
          <p:cNvPr id="93" name="Google Shape;93;p28"/>
          <p:cNvSpPr/>
          <p:nvPr/>
        </p:nvSpPr>
        <p:spPr>
          <a:xfrm>
            <a:off x="6280190" y="4814437"/>
            <a:ext cx="75564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Velkommen til dette webinar om håndtering af kommunal- og Regionsrådsvalg i FirstAgenda Prepare og Publication. Vi vil gennemgå de vigtigste trin for at sikre en gnidningsfri overgang til den nye periode.</a:t>
            </a:r>
            <a:endParaRPr b="0" i="0" sz="1550" u="none" cap="none" strike="noStrik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7"/>
          <p:cNvSpPr/>
          <p:nvPr/>
        </p:nvSpPr>
        <p:spPr>
          <a:xfrm>
            <a:off x="793790" y="1870829"/>
            <a:ext cx="5400080" cy="620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Open Sans"/>
              <a:buNone/>
            </a:pPr>
            <a:r>
              <a:rPr b="1" i="0" lang="en-US" sz="3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Brugeradministration</a:t>
            </a:r>
            <a:endParaRPr b="0" i="0" sz="3900" u="none" cap="none" strike="noStrike"/>
          </a:p>
        </p:txBody>
      </p:sp>
      <p:sp>
        <p:nvSpPr>
          <p:cNvPr id="272" name="Google Shape;272;p37"/>
          <p:cNvSpPr/>
          <p:nvPr/>
        </p:nvSpPr>
        <p:spPr>
          <a:xfrm>
            <a:off x="793790" y="2887742"/>
            <a:ext cx="13042821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Håndtering af brugere afhænger af jeres login-metode:</a:t>
            </a:r>
            <a:endParaRPr b="0" i="0" sz="1550" u="none" cap="none" strike="noStrike"/>
          </a:p>
        </p:txBody>
      </p:sp>
      <p:sp>
        <p:nvSpPr>
          <p:cNvPr id="273" name="Google Shape;273;p37"/>
          <p:cNvSpPr/>
          <p:nvPr/>
        </p:nvSpPr>
        <p:spPr>
          <a:xfrm>
            <a:off x="793790" y="3726180"/>
            <a:ext cx="4215289" cy="2091809"/>
          </a:xfrm>
          <a:prstGeom prst="roundRect">
            <a:avLst>
              <a:gd fmla="val 5246" name="adj"/>
            </a:avLst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7"/>
          <p:cNvSpPr/>
          <p:nvPr/>
        </p:nvSpPr>
        <p:spPr>
          <a:xfrm>
            <a:off x="793790" y="3703320"/>
            <a:ext cx="4215289" cy="91440"/>
          </a:xfrm>
          <a:prstGeom prst="roundRect">
            <a:avLst>
              <a:gd fmla="val 91163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7"/>
          <p:cNvSpPr/>
          <p:nvPr/>
        </p:nvSpPr>
        <p:spPr>
          <a:xfrm>
            <a:off x="2603778" y="3428524"/>
            <a:ext cx="595313" cy="595313"/>
          </a:xfrm>
          <a:prstGeom prst="roundRect">
            <a:avLst>
              <a:gd fmla="val 153600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76" name="Google Shape;27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2372" y="3577352"/>
            <a:ext cx="238125" cy="29765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7"/>
          <p:cNvSpPr/>
          <p:nvPr/>
        </p:nvSpPr>
        <p:spPr>
          <a:xfrm>
            <a:off x="1015008" y="4222313"/>
            <a:ext cx="3200519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FirstAgenda Prepare login</a:t>
            </a:r>
            <a:endParaRPr b="0" i="0" sz="1950" u="none" cap="none" strike="noStrike"/>
          </a:p>
        </p:txBody>
      </p:sp>
      <p:sp>
        <p:nvSpPr>
          <p:cNvPr id="278" name="Google Shape;278;p37"/>
          <p:cNvSpPr/>
          <p:nvPr/>
        </p:nvSpPr>
        <p:spPr>
          <a:xfrm>
            <a:off x="1015008" y="4651534"/>
            <a:ext cx="3772853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Direkte administration i Prepare-systemet</a:t>
            </a:r>
            <a:endParaRPr b="0" i="0" sz="1550" u="none" cap="none" strike="noStrike"/>
          </a:p>
        </p:txBody>
      </p:sp>
      <p:sp>
        <p:nvSpPr>
          <p:cNvPr id="279" name="Google Shape;279;p37"/>
          <p:cNvSpPr/>
          <p:nvPr/>
        </p:nvSpPr>
        <p:spPr>
          <a:xfrm>
            <a:off x="5207437" y="3726180"/>
            <a:ext cx="4215408" cy="2091809"/>
          </a:xfrm>
          <a:prstGeom prst="roundRect">
            <a:avLst>
              <a:gd fmla="val 5246" name="adj"/>
            </a:avLst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7"/>
          <p:cNvSpPr/>
          <p:nvPr/>
        </p:nvSpPr>
        <p:spPr>
          <a:xfrm>
            <a:off x="5207437" y="3703320"/>
            <a:ext cx="4215408" cy="91440"/>
          </a:xfrm>
          <a:prstGeom prst="roundRect">
            <a:avLst>
              <a:gd fmla="val 91163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7"/>
          <p:cNvSpPr/>
          <p:nvPr/>
        </p:nvSpPr>
        <p:spPr>
          <a:xfrm>
            <a:off x="7017425" y="3428524"/>
            <a:ext cx="595313" cy="595313"/>
          </a:xfrm>
          <a:prstGeom prst="roundRect">
            <a:avLst>
              <a:gd fmla="val 153600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82" name="Google Shape;28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96018" y="3577352"/>
            <a:ext cx="238125" cy="29765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7"/>
          <p:cNvSpPr/>
          <p:nvPr/>
        </p:nvSpPr>
        <p:spPr>
          <a:xfrm>
            <a:off x="5428655" y="4222313"/>
            <a:ext cx="3772972" cy="6203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AD login med/uden autoprovision</a:t>
            </a:r>
            <a:endParaRPr b="0" i="0" sz="1950" u="none" cap="none" strike="noStrike"/>
          </a:p>
        </p:txBody>
      </p:sp>
      <p:sp>
        <p:nvSpPr>
          <p:cNvPr id="284" name="Google Shape;284;p37"/>
          <p:cNvSpPr/>
          <p:nvPr/>
        </p:nvSpPr>
        <p:spPr>
          <a:xfrm>
            <a:off x="5428655" y="4961692"/>
            <a:ext cx="3772972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Kombination af AD og manuel administration i Prepare</a:t>
            </a:r>
            <a:endParaRPr b="0" i="0" sz="1550" u="none" cap="none" strike="noStrike"/>
          </a:p>
        </p:txBody>
      </p:sp>
      <p:sp>
        <p:nvSpPr>
          <p:cNvPr id="285" name="Google Shape;285;p37"/>
          <p:cNvSpPr/>
          <p:nvPr/>
        </p:nvSpPr>
        <p:spPr>
          <a:xfrm>
            <a:off x="9621203" y="3726180"/>
            <a:ext cx="4215289" cy="2091809"/>
          </a:xfrm>
          <a:prstGeom prst="roundRect">
            <a:avLst>
              <a:gd fmla="val 5246" name="adj"/>
            </a:avLst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7"/>
          <p:cNvSpPr/>
          <p:nvPr/>
        </p:nvSpPr>
        <p:spPr>
          <a:xfrm>
            <a:off x="9621203" y="3703320"/>
            <a:ext cx="4215289" cy="91440"/>
          </a:xfrm>
          <a:prstGeom prst="roundRect">
            <a:avLst>
              <a:gd fmla="val 91163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7"/>
          <p:cNvSpPr/>
          <p:nvPr/>
        </p:nvSpPr>
        <p:spPr>
          <a:xfrm>
            <a:off x="11431191" y="3428524"/>
            <a:ext cx="595313" cy="595313"/>
          </a:xfrm>
          <a:prstGeom prst="roundRect">
            <a:avLst>
              <a:gd fmla="val 153600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88" name="Google Shape;288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609784" y="3577352"/>
            <a:ext cx="238125" cy="29765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7"/>
          <p:cNvSpPr/>
          <p:nvPr/>
        </p:nvSpPr>
        <p:spPr>
          <a:xfrm>
            <a:off x="9842421" y="4222313"/>
            <a:ext cx="3398282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AD login med brugerstyring</a:t>
            </a:r>
            <a:endParaRPr b="0" i="0" sz="1950" u="none" cap="none" strike="noStrike"/>
          </a:p>
        </p:txBody>
      </p:sp>
      <p:sp>
        <p:nvSpPr>
          <p:cNvPr id="290" name="Google Shape;290;p37"/>
          <p:cNvSpPr/>
          <p:nvPr/>
        </p:nvSpPr>
        <p:spPr>
          <a:xfrm>
            <a:off x="9842421" y="4651534"/>
            <a:ext cx="3772853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Primært administration gennem jeres AD</a:t>
            </a:r>
            <a:endParaRPr b="0" i="0" sz="1550" u="none" cap="none" strike="noStrike"/>
          </a:p>
        </p:txBody>
      </p:sp>
      <p:sp>
        <p:nvSpPr>
          <p:cNvPr id="291" name="Google Shape;291;p37"/>
          <p:cNvSpPr/>
          <p:nvPr/>
        </p:nvSpPr>
        <p:spPr>
          <a:xfrm>
            <a:off x="793790" y="6041231"/>
            <a:ext cx="13042821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Vi vil gennemgå hver metode i detaljer på de følgende slides.</a:t>
            </a:r>
            <a:endParaRPr b="0" i="0" sz="1550" u="none" cap="none" strike="noStrik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8"/>
          <p:cNvSpPr/>
          <p:nvPr/>
        </p:nvSpPr>
        <p:spPr>
          <a:xfrm>
            <a:off x="575551" y="657375"/>
            <a:ext cx="69228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</a:pPr>
            <a:r>
              <a:rPr b="1" i="0" lang="en-US" sz="3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FirstAgenda Prepare Login</a:t>
            </a:r>
            <a:endParaRPr b="0" i="0" sz="3900" u="none" cap="none" strike="noStrike"/>
          </a:p>
        </p:txBody>
      </p:sp>
      <p:sp>
        <p:nvSpPr>
          <p:cNvPr id="298" name="Google Shape;298;p38"/>
          <p:cNvSpPr/>
          <p:nvPr/>
        </p:nvSpPr>
        <p:spPr>
          <a:xfrm>
            <a:off x="575552" y="2063328"/>
            <a:ext cx="35103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</a:pPr>
            <a:r>
              <a:rPr b="1" i="0" lang="en-US" sz="2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Håndtering af brugere</a:t>
            </a:r>
            <a:endParaRPr b="0" i="0" sz="2200" u="none" cap="none" strike="noStrike"/>
          </a:p>
        </p:txBody>
      </p:sp>
      <p:sp>
        <p:nvSpPr>
          <p:cNvPr id="299" name="Google Shape;299;p38"/>
          <p:cNvSpPr/>
          <p:nvPr/>
        </p:nvSpPr>
        <p:spPr>
          <a:xfrm>
            <a:off x="575548" y="2881749"/>
            <a:ext cx="6564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34290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"/>
              <a:buChar char="•"/>
            </a:pPr>
            <a:r>
              <a:rPr b="0" i="0" lang="en-US" sz="1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Deaktiver gamle brugere, som ikke længere skal have adgang</a:t>
            </a:r>
            <a:endParaRPr b="0" i="0" sz="1700" u="none" cap="none" strike="noStrike"/>
          </a:p>
        </p:txBody>
      </p:sp>
      <p:sp>
        <p:nvSpPr>
          <p:cNvPr id="300" name="Google Shape;300;p38"/>
          <p:cNvSpPr/>
          <p:nvPr/>
        </p:nvSpPr>
        <p:spPr>
          <a:xfrm>
            <a:off x="575548" y="3256897"/>
            <a:ext cx="6564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34290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"/>
              <a:buChar char="•"/>
            </a:pPr>
            <a:r>
              <a:rPr b="0" i="0" lang="en-US" sz="1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Opret nye brugere direkte i systemet</a:t>
            </a:r>
            <a:endParaRPr b="0" i="0" sz="1700" u="none" cap="none" strike="noStrike"/>
          </a:p>
        </p:txBody>
      </p:sp>
      <p:sp>
        <p:nvSpPr>
          <p:cNvPr id="301" name="Google Shape;301;p38"/>
          <p:cNvSpPr/>
          <p:nvPr/>
        </p:nvSpPr>
        <p:spPr>
          <a:xfrm>
            <a:off x="575548" y="3632058"/>
            <a:ext cx="6564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34290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"/>
              <a:buChar char="•"/>
            </a:pPr>
            <a:r>
              <a:rPr b="0" i="0" lang="en-US" sz="1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Tilføj nye brugere til de relevante udvalg</a:t>
            </a:r>
            <a:endParaRPr b="0" i="0" sz="1700" u="none" cap="none" strike="noStrike"/>
          </a:p>
        </p:txBody>
      </p:sp>
      <p:sp>
        <p:nvSpPr>
          <p:cNvPr id="302" name="Google Shape;302;p38"/>
          <p:cNvSpPr/>
          <p:nvPr/>
        </p:nvSpPr>
        <p:spPr>
          <a:xfrm>
            <a:off x="575548" y="4282546"/>
            <a:ext cx="6564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"/>
              <a:buNone/>
            </a:pPr>
            <a:r>
              <a:rPr b="0" i="0" lang="en-US" sz="1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Dette er den mest direkte metode, hvor al brugeradministration foregår i Prepare-systemet.</a:t>
            </a:r>
            <a:endParaRPr b="0" i="0" sz="1700" u="none" cap="none" strike="noStrike"/>
          </a:p>
        </p:txBody>
      </p:sp>
      <p:pic>
        <p:nvPicPr>
          <p:cNvPr descr="preencoded.png" id="303" name="Google Shape;30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98318" y="1222772"/>
            <a:ext cx="6564154" cy="9429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9"/>
          <p:cNvSpPr/>
          <p:nvPr/>
        </p:nvSpPr>
        <p:spPr>
          <a:xfrm>
            <a:off x="793802" y="2188725"/>
            <a:ext cx="9558600" cy="6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Open Sans"/>
              <a:buNone/>
            </a:pPr>
            <a:r>
              <a:rPr b="1" i="0" lang="en-US" sz="3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AD Login uden </a:t>
            </a:r>
            <a:r>
              <a:rPr b="1" lang="en-US" sz="3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b="1" i="0" lang="en-US" sz="3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utoprovision</a:t>
            </a:r>
            <a:endParaRPr b="0" i="0" sz="3900" u="none" cap="none" strike="noStrike"/>
          </a:p>
        </p:txBody>
      </p:sp>
      <p:sp>
        <p:nvSpPr>
          <p:cNvPr id="310" name="Google Shape;310;p39"/>
          <p:cNvSpPr/>
          <p:nvPr/>
        </p:nvSpPr>
        <p:spPr>
          <a:xfrm>
            <a:off x="793790" y="3800951"/>
            <a:ext cx="4215289" cy="198358"/>
          </a:xfrm>
          <a:prstGeom prst="roundRect">
            <a:avLst>
              <a:gd fmla="val 42025" name="adj"/>
            </a:avLst>
          </a:prstGeom>
          <a:solidFill>
            <a:srgbClr val="7C0323"/>
          </a:solidFill>
          <a:ln cap="flat" cmpd="sng" w="95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9"/>
          <p:cNvSpPr/>
          <p:nvPr/>
        </p:nvSpPr>
        <p:spPr>
          <a:xfrm>
            <a:off x="992148" y="4197668"/>
            <a:ext cx="2757964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Adgangsstyring via AD</a:t>
            </a:r>
            <a:endParaRPr b="0" i="0" sz="1950" u="none" cap="none" strike="noStrike"/>
          </a:p>
        </p:txBody>
      </p:sp>
      <p:sp>
        <p:nvSpPr>
          <p:cNvPr id="312" name="Google Shape;312;p39"/>
          <p:cNvSpPr/>
          <p:nvPr/>
        </p:nvSpPr>
        <p:spPr>
          <a:xfrm>
            <a:off x="992148" y="4626888"/>
            <a:ext cx="3818573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Brugere mister automatisk adgang, når de deaktiveres i jeres AD</a:t>
            </a:r>
            <a:endParaRPr b="0" i="0" sz="1550" u="none" cap="none" strike="noStrike"/>
          </a:p>
        </p:txBody>
      </p:sp>
      <p:sp>
        <p:nvSpPr>
          <p:cNvPr id="313" name="Google Shape;313;p39"/>
          <p:cNvSpPr/>
          <p:nvPr/>
        </p:nvSpPr>
        <p:spPr>
          <a:xfrm>
            <a:off x="5207437" y="3503295"/>
            <a:ext cx="4215408" cy="198358"/>
          </a:xfrm>
          <a:prstGeom prst="roundRect">
            <a:avLst>
              <a:gd fmla="val 42025" name="adj"/>
            </a:avLst>
          </a:prstGeom>
          <a:solidFill>
            <a:srgbClr val="7C0323"/>
          </a:solidFill>
          <a:ln cap="flat" cmpd="sng" w="95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9"/>
          <p:cNvSpPr/>
          <p:nvPr/>
        </p:nvSpPr>
        <p:spPr>
          <a:xfrm>
            <a:off x="5405795" y="3900011"/>
            <a:ext cx="2492097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Oprydning i Prepare</a:t>
            </a:r>
            <a:endParaRPr b="0" i="0" sz="1950" u="none" cap="none" strike="noStrike"/>
          </a:p>
        </p:txBody>
      </p:sp>
      <p:sp>
        <p:nvSpPr>
          <p:cNvPr id="315" name="Google Shape;315;p39"/>
          <p:cNvSpPr/>
          <p:nvPr/>
        </p:nvSpPr>
        <p:spPr>
          <a:xfrm>
            <a:off x="5405795" y="4329232"/>
            <a:ext cx="3818692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 kan deaktivere brugerne i Prepare, så de ikke længere er synlige</a:t>
            </a:r>
            <a:endParaRPr b="0" i="0" sz="1550" u="none" cap="none" strike="noStrike"/>
          </a:p>
        </p:txBody>
      </p:sp>
      <p:sp>
        <p:nvSpPr>
          <p:cNvPr id="316" name="Google Shape;316;p39"/>
          <p:cNvSpPr/>
          <p:nvPr/>
        </p:nvSpPr>
        <p:spPr>
          <a:xfrm>
            <a:off x="9621203" y="3205639"/>
            <a:ext cx="4215289" cy="198358"/>
          </a:xfrm>
          <a:prstGeom prst="roundRect">
            <a:avLst>
              <a:gd fmla="val 42025" name="adj"/>
            </a:avLst>
          </a:prstGeom>
          <a:solidFill>
            <a:srgbClr val="7C0323"/>
          </a:solidFill>
          <a:ln cap="flat" cmpd="sng" w="95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9"/>
          <p:cNvSpPr/>
          <p:nvPr/>
        </p:nvSpPr>
        <p:spPr>
          <a:xfrm>
            <a:off x="9819561" y="3602355"/>
            <a:ext cx="2480905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Forhåndsoprettelse</a:t>
            </a:r>
            <a:endParaRPr b="0" i="0" sz="1950" u="none" cap="none" strike="noStrike"/>
          </a:p>
        </p:txBody>
      </p:sp>
      <p:sp>
        <p:nvSpPr>
          <p:cNvPr id="318" name="Google Shape;318;p39"/>
          <p:cNvSpPr/>
          <p:nvPr/>
        </p:nvSpPr>
        <p:spPr>
          <a:xfrm>
            <a:off x="9819561" y="4031575"/>
            <a:ext cx="3818573" cy="12701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Hvis brugere skal kunne se udvalg med det samme de logger ind, skal de oprettes på forhånd i Prepare, selvom I har autoprovision</a:t>
            </a:r>
            <a:endParaRPr b="0" i="0" sz="1550" u="none" cap="none" strike="noStrike"/>
          </a:p>
        </p:txBody>
      </p:sp>
      <p:sp>
        <p:nvSpPr>
          <p:cNvPr id="319" name="Google Shape;319;p39"/>
          <p:cNvSpPr/>
          <p:nvPr/>
        </p:nvSpPr>
        <p:spPr>
          <a:xfrm>
            <a:off x="793790" y="5723334"/>
            <a:ext cx="13042821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Husk at slå "ekstern bruger til", hvis brugerne har eller får adgang til Prepare i andre organisationer.</a:t>
            </a:r>
            <a:endParaRPr b="0" i="0" sz="1550" u="none" cap="none" strike="noStrike"/>
          </a:p>
        </p:txBody>
      </p:sp>
      <p:sp>
        <p:nvSpPr>
          <p:cNvPr id="320" name="Google Shape;320;p39"/>
          <p:cNvSpPr/>
          <p:nvPr/>
        </p:nvSpPr>
        <p:spPr>
          <a:xfrm>
            <a:off x="643890" y="7102554"/>
            <a:ext cx="13342500" cy="684000"/>
          </a:xfrm>
          <a:prstGeom prst="roundRect">
            <a:avLst>
              <a:gd fmla="val 9884" name="adj"/>
            </a:avLst>
          </a:prstGeom>
          <a:solidFill>
            <a:srgbClr val="0223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21" name="Google Shape;32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862" y="7353419"/>
            <a:ext cx="201216" cy="16097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9"/>
          <p:cNvSpPr/>
          <p:nvPr/>
        </p:nvSpPr>
        <p:spPr>
          <a:xfrm>
            <a:off x="1167051" y="7303770"/>
            <a:ext cx="126585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50"/>
              <a:buFont typeface="Open Sans"/>
              <a:buNone/>
            </a:pPr>
            <a:r>
              <a:rPr lang="en-US" sz="16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FirstAgenda stiller API til rådighed til automatisk sletning af brugere i Prepare - kontakt support</a:t>
            </a:r>
            <a:endParaRPr b="0" i="0" sz="1650" u="none" cap="none" strike="noStrik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0"/>
          <p:cNvSpPr/>
          <p:nvPr/>
        </p:nvSpPr>
        <p:spPr>
          <a:xfrm>
            <a:off x="748076" y="514350"/>
            <a:ext cx="80340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2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50"/>
              <a:buFont typeface="Open Sans"/>
              <a:buNone/>
            </a:pPr>
            <a:r>
              <a:rPr b="1" i="0" lang="en-US" sz="3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AD Login med Brugerstyring</a:t>
            </a:r>
            <a:endParaRPr b="0" i="0" sz="3950" u="none" cap="none" strike="noStrike"/>
          </a:p>
        </p:txBody>
      </p:sp>
      <p:pic>
        <p:nvPicPr>
          <p:cNvPr descr="preencoded.png" id="329" name="Google Shape;32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070" y="1589603"/>
            <a:ext cx="6339007" cy="6339007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0"/>
          <p:cNvSpPr/>
          <p:nvPr/>
        </p:nvSpPr>
        <p:spPr>
          <a:xfrm>
            <a:off x="7550953" y="1566150"/>
            <a:ext cx="4226400" cy="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1" i="0" lang="en-US" sz="2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Fuld integration med AD</a:t>
            </a:r>
            <a:endParaRPr b="0" i="0" sz="2500" u="none" cap="none" strike="noStrike"/>
          </a:p>
        </p:txBody>
      </p:sp>
      <p:sp>
        <p:nvSpPr>
          <p:cNvPr id="331" name="Google Shape;331;p40"/>
          <p:cNvSpPr/>
          <p:nvPr/>
        </p:nvSpPr>
        <p:spPr>
          <a:xfrm>
            <a:off x="7550944" y="2045375"/>
            <a:ext cx="6339007" cy="2992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50"/>
              <a:buFont typeface="Open Sans"/>
              <a:buNone/>
            </a:pPr>
            <a:r>
              <a:rPr b="0" i="0" lang="en-US" sz="14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Ved denne metode styres det meste gennem jeres Active Directory:</a:t>
            </a:r>
            <a:endParaRPr b="0" i="0" sz="1450" u="none" cap="none" strike="noStrike"/>
          </a:p>
        </p:txBody>
      </p:sp>
      <p:sp>
        <p:nvSpPr>
          <p:cNvPr id="332" name="Google Shape;332;p40"/>
          <p:cNvSpPr/>
          <p:nvPr/>
        </p:nvSpPr>
        <p:spPr>
          <a:xfrm>
            <a:off x="7550950" y="3035025"/>
            <a:ext cx="660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342900" marR="0" rtl="0" algn="l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Open Sans"/>
              <a:buChar char="•"/>
            </a:pPr>
            <a:r>
              <a:rPr b="0" i="0" lang="en-US" sz="17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Brugere mister automatisk adgang, når de deaktiveres i AD</a:t>
            </a:r>
            <a:endParaRPr b="0" i="0" sz="1750" u="none" cap="none" strike="noStrike"/>
          </a:p>
        </p:txBody>
      </p:sp>
      <p:sp>
        <p:nvSpPr>
          <p:cNvPr id="333" name="Google Shape;333;p40"/>
          <p:cNvSpPr/>
          <p:nvPr/>
        </p:nvSpPr>
        <p:spPr>
          <a:xfrm>
            <a:off x="7550944" y="3861583"/>
            <a:ext cx="63390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50" u="none" cap="none" strike="noStrike"/>
          </a:p>
        </p:txBody>
      </p:sp>
      <p:sp>
        <p:nvSpPr>
          <p:cNvPr id="334" name="Google Shape;334;p40"/>
          <p:cNvSpPr/>
          <p:nvPr/>
        </p:nvSpPr>
        <p:spPr>
          <a:xfrm>
            <a:off x="7550944" y="3494241"/>
            <a:ext cx="63390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342900" marR="0" rtl="0" algn="l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Open Sans"/>
              <a:buChar char="•"/>
            </a:pPr>
            <a:r>
              <a:rPr b="0" i="0" lang="en-US" sz="17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Nye claims oprettes i AD’et ud fra de nye udvalg i Prepare</a:t>
            </a:r>
            <a:endParaRPr b="0" i="0" sz="1750" u="none" cap="none" strike="noStrike"/>
          </a:p>
        </p:txBody>
      </p:sp>
      <p:sp>
        <p:nvSpPr>
          <p:cNvPr id="335" name="Google Shape;335;p40"/>
          <p:cNvSpPr/>
          <p:nvPr/>
        </p:nvSpPr>
        <p:spPr>
          <a:xfrm>
            <a:off x="7550944" y="3929510"/>
            <a:ext cx="6339000" cy="5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342900" marR="0" rtl="0" algn="l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Open Sans"/>
              <a:buChar char="•"/>
            </a:pPr>
            <a:r>
              <a:rPr b="0" i="0" lang="en-US" sz="17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Nye brugere oprettes og eksisterende opdateres direkte i jeres AD med de nye claims</a:t>
            </a:r>
            <a:endParaRPr b="0" i="0" sz="1750" u="none" cap="none" strike="noStrike"/>
          </a:p>
        </p:txBody>
      </p:sp>
      <p:sp>
        <p:nvSpPr>
          <p:cNvPr id="336" name="Google Shape;336;p40"/>
          <p:cNvSpPr/>
          <p:nvPr/>
        </p:nvSpPr>
        <p:spPr>
          <a:xfrm>
            <a:off x="7550944" y="5837354"/>
            <a:ext cx="63390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50"/>
              <a:buFont typeface="Open Sans"/>
              <a:buNone/>
            </a:pPr>
            <a:r>
              <a:rPr b="0" i="0" lang="en-US" sz="17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Husk at slå "ekstern bruger til" for relevante brugere.</a:t>
            </a:r>
            <a:endParaRPr b="0" i="0" sz="1750" u="none" cap="none" strike="noStrike"/>
          </a:p>
        </p:txBody>
      </p:sp>
      <p:sp>
        <p:nvSpPr>
          <p:cNvPr id="337" name="Google Shape;337;p40"/>
          <p:cNvSpPr/>
          <p:nvPr/>
        </p:nvSpPr>
        <p:spPr>
          <a:xfrm>
            <a:off x="643940" y="7250389"/>
            <a:ext cx="13342500" cy="684000"/>
          </a:xfrm>
          <a:prstGeom prst="roundRect">
            <a:avLst>
              <a:gd fmla="val 9884" name="adj"/>
            </a:avLst>
          </a:prstGeom>
          <a:solidFill>
            <a:srgbClr val="0223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38" name="Google Shape;338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9037" y="7495469"/>
            <a:ext cx="201216" cy="160973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0"/>
          <p:cNvSpPr/>
          <p:nvPr/>
        </p:nvSpPr>
        <p:spPr>
          <a:xfrm>
            <a:off x="1231451" y="7445795"/>
            <a:ext cx="126585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50"/>
              <a:buFont typeface="Open Sans"/>
              <a:buNone/>
            </a:pPr>
            <a:r>
              <a:rPr lang="en-US" sz="16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FirstAgenda stiller API til rådighed til automatisk sletning af brugere i Prepare - kontakt support</a:t>
            </a:r>
            <a:endParaRPr b="0" i="0" sz="1650" u="none" cap="none" strike="noStrik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45" name="Google Shape;34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248090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1"/>
          <p:cNvSpPr/>
          <p:nvPr/>
        </p:nvSpPr>
        <p:spPr>
          <a:xfrm>
            <a:off x="793790" y="3442335"/>
            <a:ext cx="5373172" cy="620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Open Sans"/>
              <a:buNone/>
            </a:pPr>
            <a:r>
              <a:rPr b="1" i="0" lang="en-US" sz="3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Konstituerende Møde</a:t>
            </a:r>
            <a:endParaRPr b="0" i="0" sz="3900" u="none" cap="none" strike="noStrike"/>
          </a:p>
        </p:txBody>
      </p:sp>
      <p:sp>
        <p:nvSpPr>
          <p:cNvPr id="347" name="Google Shape;347;p41"/>
          <p:cNvSpPr/>
          <p:nvPr/>
        </p:nvSpPr>
        <p:spPr>
          <a:xfrm>
            <a:off x="793790" y="4360069"/>
            <a:ext cx="198358" cy="2480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0" i="0" sz="1550" u="none" cap="none" strike="noStrike"/>
          </a:p>
        </p:txBody>
      </p:sp>
      <p:sp>
        <p:nvSpPr>
          <p:cNvPr id="348" name="Google Shape;348;p41"/>
          <p:cNvSpPr/>
          <p:nvPr/>
        </p:nvSpPr>
        <p:spPr>
          <a:xfrm>
            <a:off x="793790" y="4674394"/>
            <a:ext cx="6422231" cy="22860"/>
          </a:xfrm>
          <a:prstGeom prst="rect">
            <a:avLst/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1"/>
          <p:cNvSpPr/>
          <p:nvPr/>
        </p:nvSpPr>
        <p:spPr>
          <a:xfrm>
            <a:off x="793790" y="4819293"/>
            <a:ext cx="3470315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Opret konstituerende møde</a:t>
            </a:r>
            <a:endParaRPr b="0" i="0" sz="1950" u="none" cap="none" strike="noStrike"/>
          </a:p>
        </p:txBody>
      </p:sp>
      <p:sp>
        <p:nvSpPr>
          <p:cNvPr id="350" name="Google Shape;350;p41"/>
          <p:cNvSpPr/>
          <p:nvPr/>
        </p:nvSpPr>
        <p:spPr>
          <a:xfrm>
            <a:off x="793790" y="5248513"/>
            <a:ext cx="6422231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Opret det konstituerende møde som et udvalg i jeres ESDH-system</a:t>
            </a:r>
            <a:endParaRPr b="0" i="0" sz="1550" u="none" cap="none" strike="noStrike"/>
          </a:p>
        </p:txBody>
      </p:sp>
      <p:sp>
        <p:nvSpPr>
          <p:cNvPr id="351" name="Google Shape;351;p41"/>
          <p:cNvSpPr/>
          <p:nvPr/>
        </p:nvSpPr>
        <p:spPr>
          <a:xfrm>
            <a:off x="7414379" y="4360069"/>
            <a:ext cx="198358" cy="2480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b="0" i="0" sz="1550" u="none" cap="none" strike="noStrike"/>
          </a:p>
        </p:txBody>
      </p:sp>
      <p:sp>
        <p:nvSpPr>
          <p:cNvPr id="352" name="Google Shape;352;p41"/>
          <p:cNvSpPr/>
          <p:nvPr/>
        </p:nvSpPr>
        <p:spPr>
          <a:xfrm>
            <a:off x="7414379" y="4674394"/>
            <a:ext cx="6422231" cy="22860"/>
          </a:xfrm>
          <a:prstGeom prst="rect">
            <a:avLst/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41"/>
          <p:cNvSpPr/>
          <p:nvPr/>
        </p:nvSpPr>
        <p:spPr>
          <a:xfrm>
            <a:off x="7414379" y="4819293"/>
            <a:ext cx="2812137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Overfør testdagsorden</a:t>
            </a:r>
            <a:endParaRPr b="0" i="0" sz="1950" u="none" cap="none" strike="noStrike"/>
          </a:p>
        </p:txBody>
      </p:sp>
      <p:sp>
        <p:nvSpPr>
          <p:cNvPr id="354" name="Google Shape;354;p41"/>
          <p:cNvSpPr/>
          <p:nvPr/>
        </p:nvSpPr>
        <p:spPr>
          <a:xfrm>
            <a:off x="7414379" y="5248513"/>
            <a:ext cx="6422231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Overfør en testdagsorden til Prepare for at aktivere udvalget</a:t>
            </a:r>
            <a:endParaRPr b="0" i="0" sz="1550" u="none" cap="none" strike="noStrike"/>
          </a:p>
        </p:txBody>
      </p:sp>
      <p:sp>
        <p:nvSpPr>
          <p:cNvPr id="355" name="Google Shape;355;p41"/>
          <p:cNvSpPr/>
          <p:nvPr/>
        </p:nvSpPr>
        <p:spPr>
          <a:xfrm>
            <a:off x="793790" y="5913239"/>
            <a:ext cx="1983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b="0" i="0" sz="1550" u="none" cap="none" strike="noStrike"/>
          </a:p>
        </p:txBody>
      </p:sp>
      <p:sp>
        <p:nvSpPr>
          <p:cNvPr id="356" name="Google Shape;356;p41"/>
          <p:cNvSpPr/>
          <p:nvPr/>
        </p:nvSpPr>
        <p:spPr>
          <a:xfrm>
            <a:off x="793790" y="6227564"/>
            <a:ext cx="6422231" cy="22860"/>
          </a:xfrm>
          <a:prstGeom prst="rect">
            <a:avLst/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41"/>
          <p:cNvSpPr/>
          <p:nvPr/>
        </p:nvSpPr>
        <p:spPr>
          <a:xfrm>
            <a:off x="793790" y="6372463"/>
            <a:ext cx="3079194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Tilknyt dagsordensamler</a:t>
            </a:r>
            <a:endParaRPr b="0" i="0" sz="1950" u="none" cap="none" strike="noStrike"/>
          </a:p>
        </p:txBody>
      </p:sp>
      <p:sp>
        <p:nvSpPr>
          <p:cNvPr id="358" name="Google Shape;358;p41"/>
          <p:cNvSpPr/>
          <p:nvPr/>
        </p:nvSpPr>
        <p:spPr>
          <a:xfrm>
            <a:off x="793790" y="6801683"/>
            <a:ext cx="6422231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Sørg for at tilknytte en dagsordensamler til det nye udvalg</a:t>
            </a:r>
            <a:endParaRPr b="0" i="0" sz="1550" u="none" cap="none" strike="noStrike"/>
          </a:p>
        </p:txBody>
      </p:sp>
      <p:sp>
        <p:nvSpPr>
          <p:cNvPr id="359" name="Google Shape;359;p41"/>
          <p:cNvSpPr/>
          <p:nvPr/>
        </p:nvSpPr>
        <p:spPr>
          <a:xfrm>
            <a:off x="7414379" y="5913239"/>
            <a:ext cx="198358" cy="2480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b="0" i="0" sz="1550" u="none" cap="none" strike="noStrike"/>
          </a:p>
        </p:txBody>
      </p:sp>
      <p:sp>
        <p:nvSpPr>
          <p:cNvPr id="360" name="Google Shape;360;p41"/>
          <p:cNvSpPr/>
          <p:nvPr/>
        </p:nvSpPr>
        <p:spPr>
          <a:xfrm>
            <a:off x="7414379" y="6227564"/>
            <a:ext cx="6422231" cy="22860"/>
          </a:xfrm>
          <a:prstGeom prst="rect">
            <a:avLst/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41"/>
          <p:cNvSpPr/>
          <p:nvPr/>
        </p:nvSpPr>
        <p:spPr>
          <a:xfrm>
            <a:off x="7414379" y="6372463"/>
            <a:ext cx="2715220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Tilføj nye medlemmer</a:t>
            </a:r>
            <a:endParaRPr b="0" i="0" sz="1950" u="none" cap="none" strike="noStrike"/>
          </a:p>
        </p:txBody>
      </p:sp>
      <p:sp>
        <p:nvSpPr>
          <p:cNvPr id="362" name="Google Shape;362;p41"/>
          <p:cNvSpPr/>
          <p:nvPr/>
        </p:nvSpPr>
        <p:spPr>
          <a:xfrm>
            <a:off x="7414379" y="6801683"/>
            <a:ext cx="6422231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Tilknyt de nyvalgte medlemmer til udvalget, så de kan forberede sig</a:t>
            </a:r>
            <a:endParaRPr b="0" i="0" sz="1550" u="none" cap="none" strike="noStrik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68" name="Google Shape;36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48293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2"/>
          <p:cNvSpPr/>
          <p:nvPr/>
        </p:nvSpPr>
        <p:spPr>
          <a:xfrm>
            <a:off x="6130998" y="443150"/>
            <a:ext cx="75366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9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50"/>
              <a:buFont typeface="Open Sans"/>
              <a:buNone/>
            </a:pPr>
            <a:r>
              <a:rPr b="1" i="0" lang="en-US" sz="3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Vejledninger til Rådighed</a:t>
            </a:r>
            <a:endParaRPr b="0" i="0" sz="3950" u="none" cap="none" strike="noStrike"/>
          </a:p>
        </p:txBody>
      </p:sp>
      <p:sp>
        <p:nvSpPr>
          <p:cNvPr id="370" name="Google Shape;370;p42"/>
          <p:cNvSpPr/>
          <p:nvPr/>
        </p:nvSpPr>
        <p:spPr>
          <a:xfrm>
            <a:off x="6131004" y="1188482"/>
            <a:ext cx="2014657" cy="2518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SzPts val="1550"/>
              <a:buFont typeface="Arial"/>
              <a:buNone/>
            </a:pPr>
            <a:r>
              <a:t/>
            </a:r>
            <a:endParaRPr b="0" i="0" sz="1550" u="none" cap="none" strike="noStrike"/>
          </a:p>
        </p:txBody>
      </p:sp>
      <p:sp>
        <p:nvSpPr>
          <p:cNvPr id="371" name="Google Shape;371;p42"/>
          <p:cNvSpPr/>
          <p:nvPr/>
        </p:nvSpPr>
        <p:spPr>
          <a:xfrm>
            <a:off x="6131004" y="1681996"/>
            <a:ext cx="7854791" cy="625793"/>
          </a:xfrm>
          <a:prstGeom prst="roundRect">
            <a:avLst>
              <a:gd fmla="val 10817" name="adj"/>
            </a:avLst>
          </a:prstGeom>
          <a:solidFill>
            <a:srgbClr val="003253"/>
          </a:solidFill>
          <a:ln cap="flat" cmpd="sng" w="22850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42"/>
          <p:cNvSpPr/>
          <p:nvPr/>
        </p:nvSpPr>
        <p:spPr>
          <a:xfrm>
            <a:off x="6131004" y="1681996"/>
            <a:ext cx="45720" cy="625793"/>
          </a:xfrm>
          <a:prstGeom prst="roundRect">
            <a:avLst>
              <a:gd fmla="val 148060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42"/>
          <p:cNvSpPr/>
          <p:nvPr/>
        </p:nvSpPr>
        <p:spPr>
          <a:xfrm>
            <a:off x="6360676" y="1865948"/>
            <a:ext cx="7441168" cy="2578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50"/>
              <a:buFont typeface="Open Sans"/>
              <a:buNone/>
            </a:pPr>
            <a:r>
              <a:rPr b="0" i="0" lang="en-US" sz="16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Supportartikel med video "kom godt i gang" for mødedeltagere</a:t>
            </a:r>
            <a:endParaRPr b="0" i="0" sz="1650" u="none" cap="none" strike="noStrike"/>
          </a:p>
        </p:txBody>
      </p:sp>
      <p:sp>
        <p:nvSpPr>
          <p:cNvPr id="374" name="Google Shape;374;p42"/>
          <p:cNvSpPr/>
          <p:nvPr/>
        </p:nvSpPr>
        <p:spPr>
          <a:xfrm>
            <a:off x="6131004" y="2468880"/>
            <a:ext cx="7854791" cy="625793"/>
          </a:xfrm>
          <a:prstGeom prst="roundRect">
            <a:avLst>
              <a:gd fmla="val 10817" name="adj"/>
            </a:avLst>
          </a:prstGeom>
          <a:solidFill>
            <a:srgbClr val="003253"/>
          </a:solidFill>
          <a:ln cap="flat" cmpd="sng" w="22850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42"/>
          <p:cNvSpPr/>
          <p:nvPr/>
        </p:nvSpPr>
        <p:spPr>
          <a:xfrm>
            <a:off x="6131004" y="2468880"/>
            <a:ext cx="45720" cy="625793"/>
          </a:xfrm>
          <a:prstGeom prst="roundRect">
            <a:avLst>
              <a:gd fmla="val 148060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42"/>
          <p:cNvSpPr/>
          <p:nvPr/>
        </p:nvSpPr>
        <p:spPr>
          <a:xfrm>
            <a:off x="6360676" y="2652832"/>
            <a:ext cx="7441168" cy="2578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50"/>
              <a:buFont typeface="Open Sans"/>
              <a:buNone/>
            </a:pPr>
            <a:r>
              <a:rPr b="0" i="0" lang="en-US" sz="16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Optagelse af dette webinar</a:t>
            </a:r>
            <a:endParaRPr b="0" i="0" sz="1650" u="none" cap="none" strike="noStrike"/>
          </a:p>
        </p:txBody>
      </p:sp>
      <p:sp>
        <p:nvSpPr>
          <p:cNvPr id="377" name="Google Shape;377;p42"/>
          <p:cNvSpPr/>
          <p:nvPr/>
        </p:nvSpPr>
        <p:spPr>
          <a:xfrm>
            <a:off x="6131004" y="3255764"/>
            <a:ext cx="7854791" cy="625793"/>
          </a:xfrm>
          <a:prstGeom prst="roundRect">
            <a:avLst>
              <a:gd fmla="val 10817" name="adj"/>
            </a:avLst>
          </a:prstGeom>
          <a:solidFill>
            <a:srgbClr val="003253"/>
          </a:solidFill>
          <a:ln cap="flat" cmpd="sng" w="22850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42"/>
          <p:cNvSpPr/>
          <p:nvPr/>
        </p:nvSpPr>
        <p:spPr>
          <a:xfrm>
            <a:off x="6131004" y="3255764"/>
            <a:ext cx="45720" cy="625793"/>
          </a:xfrm>
          <a:prstGeom prst="roundRect">
            <a:avLst>
              <a:gd fmla="val 148060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42"/>
          <p:cNvSpPr/>
          <p:nvPr/>
        </p:nvSpPr>
        <p:spPr>
          <a:xfrm>
            <a:off x="6360676" y="3439716"/>
            <a:ext cx="7441168" cy="2578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50"/>
              <a:buFont typeface="Open Sans"/>
              <a:buNone/>
            </a:pPr>
            <a:r>
              <a:rPr b="0" i="0" lang="en-US" sz="16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Materiale og præsentation fra webinaret</a:t>
            </a:r>
            <a:endParaRPr b="0" i="0" sz="1650" u="none" cap="none" strike="noStrike"/>
          </a:p>
        </p:txBody>
      </p:sp>
      <p:sp>
        <p:nvSpPr>
          <p:cNvPr id="380" name="Google Shape;380;p42"/>
          <p:cNvSpPr/>
          <p:nvPr/>
        </p:nvSpPr>
        <p:spPr>
          <a:xfrm>
            <a:off x="6131004" y="4042648"/>
            <a:ext cx="7854791" cy="625793"/>
          </a:xfrm>
          <a:prstGeom prst="roundRect">
            <a:avLst>
              <a:gd fmla="val 10817" name="adj"/>
            </a:avLst>
          </a:prstGeom>
          <a:solidFill>
            <a:srgbClr val="003253"/>
          </a:solidFill>
          <a:ln cap="flat" cmpd="sng" w="22850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42"/>
          <p:cNvSpPr/>
          <p:nvPr/>
        </p:nvSpPr>
        <p:spPr>
          <a:xfrm>
            <a:off x="6131004" y="4042648"/>
            <a:ext cx="45720" cy="625793"/>
          </a:xfrm>
          <a:prstGeom prst="roundRect">
            <a:avLst>
              <a:gd fmla="val 148060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42"/>
          <p:cNvSpPr/>
          <p:nvPr/>
        </p:nvSpPr>
        <p:spPr>
          <a:xfrm>
            <a:off x="6360676" y="4226600"/>
            <a:ext cx="7441168" cy="2578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50"/>
              <a:buFont typeface="Open Sans"/>
              <a:buNone/>
            </a:pPr>
            <a:r>
              <a:rPr b="0" i="0" lang="en-US" sz="16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Kundeforum for erfaringsudveksling</a:t>
            </a:r>
            <a:endParaRPr b="0" i="0" sz="1650" u="none" cap="none" strike="noStrike"/>
          </a:p>
        </p:txBody>
      </p:sp>
      <p:sp>
        <p:nvSpPr>
          <p:cNvPr id="383" name="Google Shape;383;p42"/>
          <p:cNvSpPr/>
          <p:nvPr/>
        </p:nvSpPr>
        <p:spPr>
          <a:xfrm>
            <a:off x="6131004" y="4829532"/>
            <a:ext cx="7854791" cy="625793"/>
          </a:xfrm>
          <a:prstGeom prst="roundRect">
            <a:avLst>
              <a:gd fmla="val 10817" name="adj"/>
            </a:avLst>
          </a:prstGeom>
          <a:solidFill>
            <a:srgbClr val="003253"/>
          </a:solidFill>
          <a:ln cap="flat" cmpd="sng" w="22850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42"/>
          <p:cNvSpPr/>
          <p:nvPr/>
        </p:nvSpPr>
        <p:spPr>
          <a:xfrm>
            <a:off x="6131004" y="4829532"/>
            <a:ext cx="45720" cy="625793"/>
          </a:xfrm>
          <a:prstGeom prst="roundRect">
            <a:avLst>
              <a:gd fmla="val 148060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42"/>
          <p:cNvSpPr/>
          <p:nvPr/>
        </p:nvSpPr>
        <p:spPr>
          <a:xfrm>
            <a:off x="6360676" y="5013484"/>
            <a:ext cx="7441168" cy="2578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50"/>
              <a:buFont typeface="Open Sans"/>
              <a:buNone/>
            </a:pPr>
            <a:r>
              <a:rPr b="0" i="0" lang="en-US" sz="16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Tilmelding til nyhedsbrev, produktopdatering og driftsinfo</a:t>
            </a:r>
            <a:endParaRPr b="0" i="0" sz="1650" u="none" cap="none" strike="noStrike"/>
          </a:p>
        </p:txBody>
      </p:sp>
      <p:sp>
        <p:nvSpPr>
          <p:cNvPr id="386" name="Google Shape;386;p42"/>
          <p:cNvSpPr/>
          <p:nvPr/>
        </p:nvSpPr>
        <p:spPr>
          <a:xfrm>
            <a:off x="6131004" y="5616416"/>
            <a:ext cx="7854791" cy="625793"/>
          </a:xfrm>
          <a:prstGeom prst="roundRect">
            <a:avLst>
              <a:gd fmla="val 10817" name="adj"/>
            </a:avLst>
          </a:prstGeom>
          <a:solidFill>
            <a:srgbClr val="003253"/>
          </a:solidFill>
          <a:ln cap="flat" cmpd="sng" w="22850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42"/>
          <p:cNvSpPr/>
          <p:nvPr/>
        </p:nvSpPr>
        <p:spPr>
          <a:xfrm>
            <a:off x="6131004" y="5616416"/>
            <a:ext cx="45720" cy="625793"/>
          </a:xfrm>
          <a:prstGeom prst="roundRect">
            <a:avLst>
              <a:gd fmla="val 148060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42"/>
          <p:cNvSpPr/>
          <p:nvPr/>
        </p:nvSpPr>
        <p:spPr>
          <a:xfrm>
            <a:off x="6360676" y="5800368"/>
            <a:ext cx="7441168" cy="2578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50"/>
              <a:buFont typeface="Open Sans"/>
              <a:buNone/>
            </a:pPr>
            <a:r>
              <a:rPr b="0" i="0" lang="en-US" sz="16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E-læringskurser om systemet</a:t>
            </a:r>
            <a:endParaRPr b="0" i="0" sz="1650" u="none" cap="none" strike="noStrike"/>
          </a:p>
        </p:txBody>
      </p:sp>
      <p:sp>
        <p:nvSpPr>
          <p:cNvPr id="389" name="Google Shape;389;p42"/>
          <p:cNvSpPr/>
          <p:nvPr/>
        </p:nvSpPr>
        <p:spPr>
          <a:xfrm>
            <a:off x="6131000" y="6423426"/>
            <a:ext cx="7854900" cy="1381800"/>
          </a:xfrm>
          <a:prstGeom prst="roundRect">
            <a:avLst>
              <a:gd fmla="val 7181" name="adj"/>
            </a:avLst>
          </a:prstGeom>
          <a:solidFill>
            <a:srgbClr val="0223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90" name="Google Shape;390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92096" y="6674287"/>
            <a:ext cx="201454" cy="161092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2"/>
          <p:cNvSpPr/>
          <p:nvPr/>
        </p:nvSpPr>
        <p:spPr>
          <a:xfrm>
            <a:off x="6654650" y="6624750"/>
            <a:ext cx="78549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Alle disse ressourcer vil være tilgængelige efter webinaret. </a:t>
            </a:r>
            <a:endParaRPr b="0" i="0" sz="155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 er samlet her: https://support.firstagenda.com/firstagenda-prepare/kommunalvalg</a:t>
            </a:r>
            <a:endParaRPr b="0" i="0" sz="1550" u="none" cap="none" strike="noStrike"/>
          </a:p>
        </p:txBody>
      </p:sp>
      <p:sp>
        <p:nvSpPr>
          <p:cNvPr id="392" name="Google Shape;392;p42"/>
          <p:cNvSpPr/>
          <p:nvPr/>
        </p:nvSpPr>
        <p:spPr>
          <a:xfrm>
            <a:off x="6131004" y="7547253"/>
            <a:ext cx="7854791" cy="2578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3"/>
          <p:cNvSpPr/>
          <p:nvPr/>
        </p:nvSpPr>
        <p:spPr>
          <a:xfrm>
            <a:off x="793790" y="1465421"/>
            <a:ext cx="7369612" cy="620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Open Sans"/>
              <a:buNone/>
            </a:pPr>
            <a:r>
              <a:rPr b="1" i="0" lang="en-US" sz="3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Erfaringsudveksling i </a:t>
            </a:r>
            <a:r>
              <a:rPr b="1" lang="en-US" sz="3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</a:t>
            </a:r>
            <a:r>
              <a:rPr b="1" i="0" lang="en-US" sz="3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rupper</a:t>
            </a:r>
            <a:endParaRPr b="0" i="0" sz="3900" u="none" cap="none" strike="noStrike"/>
          </a:p>
        </p:txBody>
      </p:sp>
      <p:sp>
        <p:nvSpPr>
          <p:cNvPr id="399" name="Google Shape;399;p43"/>
          <p:cNvSpPr/>
          <p:nvPr/>
        </p:nvSpPr>
        <p:spPr>
          <a:xfrm>
            <a:off x="793810" y="2482325"/>
            <a:ext cx="13042800" cy="1506900"/>
          </a:xfrm>
          <a:prstGeom prst="roundRect">
            <a:avLst>
              <a:gd fmla="val 5532" name="adj"/>
            </a:avLst>
          </a:prstGeom>
          <a:solidFill>
            <a:srgbClr val="003253"/>
          </a:solidFill>
          <a:ln cap="flat" cmpd="sng" w="22850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43"/>
          <p:cNvSpPr/>
          <p:nvPr/>
        </p:nvSpPr>
        <p:spPr>
          <a:xfrm>
            <a:off x="1015008" y="2703552"/>
            <a:ext cx="2480905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2425" lvl="0" marL="45720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AutoNum type="arabicParenR"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Præsentation</a:t>
            </a:r>
            <a:endParaRPr b="0" i="0" sz="1950" u="none" cap="none" strike="noStrike"/>
          </a:p>
        </p:txBody>
      </p:sp>
      <p:sp>
        <p:nvSpPr>
          <p:cNvPr id="401" name="Google Shape;401;p43"/>
          <p:cNvSpPr/>
          <p:nvPr/>
        </p:nvSpPr>
        <p:spPr>
          <a:xfrm>
            <a:off x="1015008" y="3132772"/>
            <a:ext cx="5979795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Præsentér jer for hinanden i gruppen</a:t>
            </a:r>
            <a:endParaRPr b="0" i="0" sz="1550" u="none" cap="none" strike="noStrike"/>
          </a:p>
        </p:txBody>
      </p:sp>
      <p:sp>
        <p:nvSpPr>
          <p:cNvPr id="402" name="Google Shape;402;p43"/>
          <p:cNvSpPr/>
          <p:nvPr/>
        </p:nvSpPr>
        <p:spPr>
          <a:xfrm>
            <a:off x="7635602" y="2703550"/>
            <a:ext cx="4432500" cy="3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lang="en-US" sz="19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2) </a:t>
            </a: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Tidligere erfaringer</a:t>
            </a:r>
            <a:endParaRPr b="0" i="0" sz="1950" u="none" cap="none" strike="noStrike"/>
          </a:p>
        </p:txBody>
      </p:sp>
      <p:sp>
        <p:nvSpPr>
          <p:cNvPr id="403" name="Google Shape;403;p43"/>
          <p:cNvSpPr/>
          <p:nvPr/>
        </p:nvSpPr>
        <p:spPr>
          <a:xfrm>
            <a:off x="7635597" y="3132772"/>
            <a:ext cx="5979795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Del erfaringer fra sidste byrådsvalg, hvis I har brugt FirstAgenda tidligere</a:t>
            </a:r>
            <a:endParaRPr b="0" i="0" sz="1550" u="none" cap="none" strike="noStrike"/>
          </a:p>
        </p:txBody>
      </p:sp>
      <p:sp>
        <p:nvSpPr>
          <p:cNvPr id="404" name="Google Shape;404;p43"/>
          <p:cNvSpPr/>
          <p:nvPr/>
        </p:nvSpPr>
        <p:spPr>
          <a:xfrm>
            <a:off x="793790" y="4187428"/>
            <a:ext cx="6422231" cy="1189196"/>
          </a:xfrm>
          <a:prstGeom prst="roundRect">
            <a:avLst>
              <a:gd fmla="val 7010" name="adj"/>
            </a:avLst>
          </a:prstGeom>
          <a:solidFill>
            <a:srgbClr val="003253"/>
          </a:solidFill>
          <a:ln cap="flat" cmpd="sng" w="22850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43"/>
          <p:cNvSpPr/>
          <p:nvPr/>
        </p:nvSpPr>
        <p:spPr>
          <a:xfrm>
            <a:off x="1015008" y="4408646"/>
            <a:ext cx="2480905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Forberedelser</a:t>
            </a:r>
            <a:endParaRPr b="0" i="0" sz="1950" u="none" cap="none" strike="noStrike"/>
          </a:p>
        </p:txBody>
      </p:sp>
      <p:sp>
        <p:nvSpPr>
          <p:cNvPr id="406" name="Google Shape;406;p43"/>
          <p:cNvSpPr/>
          <p:nvPr/>
        </p:nvSpPr>
        <p:spPr>
          <a:xfrm>
            <a:off x="1015008" y="4837867"/>
            <a:ext cx="5979795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Hvordan forbereder I jer på det nye byråd i jeres kommune?</a:t>
            </a:r>
            <a:endParaRPr b="0" i="0" sz="1550" u="none" cap="none" strike="noStrike"/>
          </a:p>
        </p:txBody>
      </p:sp>
      <p:sp>
        <p:nvSpPr>
          <p:cNvPr id="407" name="Google Shape;407;p43"/>
          <p:cNvSpPr/>
          <p:nvPr/>
        </p:nvSpPr>
        <p:spPr>
          <a:xfrm>
            <a:off x="7414379" y="4187428"/>
            <a:ext cx="6422231" cy="1189196"/>
          </a:xfrm>
          <a:prstGeom prst="roundRect">
            <a:avLst>
              <a:gd fmla="val 7010" name="adj"/>
            </a:avLst>
          </a:prstGeom>
          <a:solidFill>
            <a:srgbClr val="003253"/>
          </a:solidFill>
          <a:ln cap="flat" cmpd="sng" w="22850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43"/>
          <p:cNvSpPr/>
          <p:nvPr/>
        </p:nvSpPr>
        <p:spPr>
          <a:xfrm>
            <a:off x="7635597" y="4408646"/>
            <a:ext cx="3198019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Håndtering af udskiftning</a:t>
            </a:r>
            <a:endParaRPr b="0" i="0" sz="1950" u="none" cap="none" strike="noStrike"/>
          </a:p>
        </p:txBody>
      </p:sp>
      <p:sp>
        <p:nvSpPr>
          <p:cNvPr id="409" name="Google Shape;409;p43"/>
          <p:cNvSpPr/>
          <p:nvPr/>
        </p:nvSpPr>
        <p:spPr>
          <a:xfrm>
            <a:off x="7635597" y="4837867"/>
            <a:ext cx="5979795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Hvordan håndterer I udskiftning af udvalg og brugere i Prepare?</a:t>
            </a:r>
            <a:endParaRPr b="0" i="0" sz="1550" u="none" cap="none" strike="noStrike"/>
          </a:p>
        </p:txBody>
      </p:sp>
      <p:sp>
        <p:nvSpPr>
          <p:cNvPr id="410" name="Google Shape;410;p43"/>
          <p:cNvSpPr/>
          <p:nvPr/>
        </p:nvSpPr>
        <p:spPr>
          <a:xfrm>
            <a:off x="793790" y="5574983"/>
            <a:ext cx="6422231" cy="1189196"/>
          </a:xfrm>
          <a:prstGeom prst="roundRect">
            <a:avLst>
              <a:gd fmla="val 7010" name="adj"/>
            </a:avLst>
          </a:prstGeom>
          <a:solidFill>
            <a:srgbClr val="003253"/>
          </a:solidFill>
          <a:ln cap="flat" cmpd="sng" w="22850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43"/>
          <p:cNvSpPr/>
          <p:nvPr/>
        </p:nvSpPr>
        <p:spPr>
          <a:xfrm>
            <a:off x="1015008" y="5796201"/>
            <a:ext cx="2480905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Tips og tricks</a:t>
            </a:r>
            <a:endParaRPr b="0" i="0" sz="1950" u="none" cap="none" strike="noStrike"/>
          </a:p>
        </p:txBody>
      </p:sp>
      <p:sp>
        <p:nvSpPr>
          <p:cNvPr id="412" name="Google Shape;412;p43"/>
          <p:cNvSpPr/>
          <p:nvPr/>
        </p:nvSpPr>
        <p:spPr>
          <a:xfrm>
            <a:off x="1015008" y="6225421"/>
            <a:ext cx="5979795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Del jeres bedste tips og tricks med hinanden</a:t>
            </a:r>
            <a:endParaRPr b="0" i="0" sz="1550" u="none" cap="none" strike="noStrike"/>
          </a:p>
        </p:txBody>
      </p:sp>
      <p:sp>
        <p:nvSpPr>
          <p:cNvPr id="413" name="Google Shape;413;p43"/>
          <p:cNvSpPr/>
          <p:nvPr/>
        </p:nvSpPr>
        <p:spPr>
          <a:xfrm>
            <a:off x="7414379" y="5574983"/>
            <a:ext cx="6422231" cy="1189196"/>
          </a:xfrm>
          <a:prstGeom prst="roundRect">
            <a:avLst>
              <a:gd fmla="val 7010" name="adj"/>
            </a:avLst>
          </a:prstGeom>
          <a:solidFill>
            <a:srgbClr val="003253"/>
          </a:solidFill>
          <a:ln cap="flat" cmpd="sng" w="22850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43"/>
          <p:cNvSpPr/>
          <p:nvPr/>
        </p:nvSpPr>
        <p:spPr>
          <a:xfrm>
            <a:off x="7635597" y="5796201"/>
            <a:ext cx="2480905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Materialer</a:t>
            </a:r>
            <a:endParaRPr b="0" i="0" sz="1950" u="none" cap="none" strike="noStrike"/>
          </a:p>
        </p:txBody>
      </p:sp>
      <p:sp>
        <p:nvSpPr>
          <p:cNvPr id="415" name="Google Shape;415;p43"/>
          <p:cNvSpPr/>
          <p:nvPr/>
        </p:nvSpPr>
        <p:spPr>
          <a:xfrm>
            <a:off x="7635597" y="6225421"/>
            <a:ext cx="5979795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Har I materialer eller procedurer, I kan anbefale?</a:t>
            </a:r>
            <a:endParaRPr b="0" i="0" sz="1550" u="none" cap="none" strike="noStrik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21" name="Google Shape;42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4"/>
          <p:cNvSpPr/>
          <p:nvPr/>
        </p:nvSpPr>
        <p:spPr>
          <a:xfrm>
            <a:off x="793790" y="3159800"/>
            <a:ext cx="7556421" cy="1240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Open Sans"/>
              <a:buNone/>
            </a:pPr>
            <a:r>
              <a:rPr b="1" i="0" lang="en-US" sz="3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Opfølgning på erfaringsudveksling</a:t>
            </a:r>
            <a:endParaRPr b="0" i="0" sz="3900" u="none" cap="none" strike="noStrike"/>
          </a:p>
        </p:txBody>
      </p:sp>
      <p:sp>
        <p:nvSpPr>
          <p:cNvPr id="423" name="Google Shape;423;p44"/>
          <p:cNvSpPr/>
          <p:nvPr/>
        </p:nvSpPr>
        <p:spPr>
          <a:xfrm>
            <a:off x="793790" y="4697611"/>
            <a:ext cx="3991570" cy="372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8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Open Sans"/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Hvad lærte vi af hinanden?</a:t>
            </a:r>
            <a:endParaRPr b="0" i="0" sz="2300" u="none" cap="none" strike="noStrike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29" name="Google Shape;42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5"/>
          <p:cNvSpPr/>
          <p:nvPr/>
        </p:nvSpPr>
        <p:spPr>
          <a:xfrm>
            <a:off x="6270784" y="540068"/>
            <a:ext cx="5446633" cy="6128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50"/>
              <a:buFont typeface="Open Sans"/>
              <a:buNone/>
            </a:pPr>
            <a:r>
              <a:rPr b="1" i="0" lang="en-US" sz="38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Nyheder i FirstAgenda</a:t>
            </a:r>
            <a:endParaRPr b="0" i="0" sz="3850" u="none" cap="none" strike="noStrike"/>
          </a:p>
        </p:txBody>
      </p:sp>
      <p:sp>
        <p:nvSpPr>
          <p:cNvPr id="431" name="Google Shape;431;p45"/>
          <p:cNvSpPr/>
          <p:nvPr/>
        </p:nvSpPr>
        <p:spPr>
          <a:xfrm>
            <a:off x="6270784" y="1741051"/>
            <a:ext cx="3689509" cy="1760577"/>
          </a:xfrm>
          <a:prstGeom prst="roundRect">
            <a:avLst>
              <a:gd fmla="val 6233" name="adj"/>
            </a:avLst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45"/>
          <p:cNvSpPr/>
          <p:nvPr/>
        </p:nvSpPr>
        <p:spPr>
          <a:xfrm>
            <a:off x="6270784" y="1718191"/>
            <a:ext cx="3689509" cy="91440"/>
          </a:xfrm>
          <a:prstGeom prst="roundRect">
            <a:avLst>
              <a:gd fmla="val 90078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45"/>
          <p:cNvSpPr/>
          <p:nvPr/>
        </p:nvSpPr>
        <p:spPr>
          <a:xfrm>
            <a:off x="7821394" y="1446967"/>
            <a:ext cx="588288" cy="588288"/>
          </a:xfrm>
          <a:prstGeom prst="roundRect">
            <a:avLst>
              <a:gd fmla="val 155434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34" name="Google Shape;434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97845" y="1594009"/>
            <a:ext cx="235268" cy="294084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5"/>
          <p:cNvSpPr/>
          <p:nvPr/>
        </p:nvSpPr>
        <p:spPr>
          <a:xfrm>
            <a:off x="6489740" y="2231231"/>
            <a:ext cx="2743557" cy="3063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Ny brugergrænseflade</a:t>
            </a:r>
            <a:endParaRPr b="0" i="0" sz="1900" u="none" cap="none" strike="noStrike"/>
          </a:p>
        </p:txBody>
      </p:sp>
      <p:sp>
        <p:nvSpPr>
          <p:cNvPr id="436" name="Google Shape;436;p45"/>
          <p:cNvSpPr/>
          <p:nvPr/>
        </p:nvSpPr>
        <p:spPr>
          <a:xfrm>
            <a:off x="6489740" y="2655213"/>
            <a:ext cx="3251597" cy="6274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Opdateret og mere intuitiv brugergrænseflade</a:t>
            </a:r>
            <a:endParaRPr b="0" i="0" sz="1500" u="none" cap="none" strike="noStrike"/>
          </a:p>
        </p:txBody>
      </p:sp>
      <p:sp>
        <p:nvSpPr>
          <p:cNvPr id="437" name="Google Shape;437;p45"/>
          <p:cNvSpPr/>
          <p:nvPr/>
        </p:nvSpPr>
        <p:spPr>
          <a:xfrm>
            <a:off x="10156388" y="1741051"/>
            <a:ext cx="3689628" cy="1760577"/>
          </a:xfrm>
          <a:prstGeom prst="roundRect">
            <a:avLst>
              <a:gd fmla="val 6233" name="adj"/>
            </a:avLst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45"/>
          <p:cNvSpPr/>
          <p:nvPr/>
        </p:nvSpPr>
        <p:spPr>
          <a:xfrm>
            <a:off x="10156388" y="1718191"/>
            <a:ext cx="3689628" cy="91440"/>
          </a:xfrm>
          <a:prstGeom prst="roundRect">
            <a:avLst>
              <a:gd fmla="val 90078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45"/>
          <p:cNvSpPr/>
          <p:nvPr/>
        </p:nvSpPr>
        <p:spPr>
          <a:xfrm>
            <a:off x="11706999" y="1446967"/>
            <a:ext cx="588288" cy="588288"/>
          </a:xfrm>
          <a:prstGeom prst="roundRect">
            <a:avLst>
              <a:gd fmla="val 155434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40" name="Google Shape;440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83450" y="1594009"/>
            <a:ext cx="235268" cy="294084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5"/>
          <p:cNvSpPr/>
          <p:nvPr/>
        </p:nvSpPr>
        <p:spPr>
          <a:xfrm>
            <a:off x="10375344" y="2231231"/>
            <a:ext cx="2478405" cy="3063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Automatisk sletning</a:t>
            </a:r>
            <a:endParaRPr b="0" i="0" sz="1900" u="none" cap="none" strike="noStrike"/>
          </a:p>
        </p:txBody>
      </p:sp>
      <p:sp>
        <p:nvSpPr>
          <p:cNvPr id="442" name="Google Shape;442;p45"/>
          <p:cNvSpPr/>
          <p:nvPr/>
        </p:nvSpPr>
        <p:spPr>
          <a:xfrm>
            <a:off x="10375344" y="2655213"/>
            <a:ext cx="3251716" cy="6274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Automatisk sletning af møder og/eller lukkede punkter</a:t>
            </a:r>
            <a:endParaRPr b="0" i="0" sz="1500" u="none" cap="none" strike="noStrike"/>
          </a:p>
        </p:txBody>
      </p:sp>
      <p:sp>
        <p:nvSpPr>
          <p:cNvPr id="443" name="Google Shape;443;p45"/>
          <p:cNvSpPr/>
          <p:nvPr/>
        </p:nvSpPr>
        <p:spPr>
          <a:xfrm>
            <a:off x="6270784" y="3991808"/>
            <a:ext cx="3689509" cy="1760577"/>
          </a:xfrm>
          <a:prstGeom prst="roundRect">
            <a:avLst>
              <a:gd fmla="val 6233" name="adj"/>
            </a:avLst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45"/>
          <p:cNvSpPr/>
          <p:nvPr/>
        </p:nvSpPr>
        <p:spPr>
          <a:xfrm>
            <a:off x="6270784" y="3968948"/>
            <a:ext cx="3689509" cy="91440"/>
          </a:xfrm>
          <a:prstGeom prst="roundRect">
            <a:avLst>
              <a:gd fmla="val 90078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45"/>
          <p:cNvSpPr/>
          <p:nvPr/>
        </p:nvSpPr>
        <p:spPr>
          <a:xfrm>
            <a:off x="7821394" y="3697724"/>
            <a:ext cx="588288" cy="588288"/>
          </a:xfrm>
          <a:prstGeom prst="roundRect">
            <a:avLst>
              <a:gd fmla="val 155434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46" name="Google Shape;446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97845" y="3844766"/>
            <a:ext cx="235268" cy="294084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5"/>
          <p:cNvSpPr/>
          <p:nvPr/>
        </p:nvSpPr>
        <p:spPr>
          <a:xfrm>
            <a:off x="6489740" y="4481989"/>
            <a:ext cx="3108484" cy="3063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Primær dagsordensamler</a:t>
            </a:r>
            <a:endParaRPr b="0" i="0" sz="1900" u="none" cap="none" strike="noStrike"/>
          </a:p>
        </p:txBody>
      </p:sp>
      <p:sp>
        <p:nvSpPr>
          <p:cNvPr id="448" name="Google Shape;448;p45"/>
          <p:cNvSpPr/>
          <p:nvPr/>
        </p:nvSpPr>
        <p:spPr>
          <a:xfrm>
            <a:off x="6489740" y="4905970"/>
            <a:ext cx="3251597" cy="6274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Ny rolle for bedre koordinering af dagsordener</a:t>
            </a:r>
            <a:endParaRPr b="0" i="0" sz="1500" u="none" cap="none" strike="noStrike"/>
          </a:p>
        </p:txBody>
      </p:sp>
      <p:sp>
        <p:nvSpPr>
          <p:cNvPr id="449" name="Google Shape;449;p45"/>
          <p:cNvSpPr/>
          <p:nvPr/>
        </p:nvSpPr>
        <p:spPr>
          <a:xfrm>
            <a:off x="10156388" y="3991808"/>
            <a:ext cx="3689628" cy="1760577"/>
          </a:xfrm>
          <a:prstGeom prst="roundRect">
            <a:avLst>
              <a:gd fmla="val 6233" name="adj"/>
            </a:avLst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45"/>
          <p:cNvSpPr/>
          <p:nvPr/>
        </p:nvSpPr>
        <p:spPr>
          <a:xfrm>
            <a:off x="10156388" y="3968948"/>
            <a:ext cx="3689628" cy="91440"/>
          </a:xfrm>
          <a:prstGeom prst="roundRect">
            <a:avLst>
              <a:gd fmla="val 90078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45"/>
          <p:cNvSpPr/>
          <p:nvPr/>
        </p:nvSpPr>
        <p:spPr>
          <a:xfrm>
            <a:off x="11706999" y="3697724"/>
            <a:ext cx="588288" cy="588288"/>
          </a:xfrm>
          <a:prstGeom prst="roundRect">
            <a:avLst>
              <a:gd fmla="val 155434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52" name="Google Shape;452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883450" y="3844766"/>
            <a:ext cx="235268" cy="294084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5"/>
          <p:cNvSpPr/>
          <p:nvPr/>
        </p:nvSpPr>
        <p:spPr>
          <a:xfrm>
            <a:off x="10375344" y="4481989"/>
            <a:ext cx="2451378" cy="3063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Streaming</a:t>
            </a:r>
            <a:endParaRPr b="0" i="0" sz="1900" u="none" cap="none" strike="noStrike"/>
          </a:p>
        </p:txBody>
      </p:sp>
      <p:sp>
        <p:nvSpPr>
          <p:cNvPr id="454" name="Google Shape;454;p45"/>
          <p:cNvSpPr/>
          <p:nvPr/>
        </p:nvSpPr>
        <p:spPr>
          <a:xfrm>
            <a:off x="10375344" y="4905970"/>
            <a:ext cx="3251716" cy="6274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Ny funktionalitet til streaming af møder</a:t>
            </a:r>
            <a:endParaRPr b="0" i="0" sz="1500" u="none" cap="none" strike="noStrike"/>
          </a:p>
        </p:txBody>
      </p:sp>
      <p:sp>
        <p:nvSpPr>
          <p:cNvPr id="455" name="Google Shape;455;p45"/>
          <p:cNvSpPr/>
          <p:nvPr/>
        </p:nvSpPr>
        <p:spPr>
          <a:xfrm>
            <a:off x="6270784" y="6242566"/>
            <a:ext cx="7575233" cy="1446848"/>
          </a:xfrm>
          <a:prstGeom prst="roundRect">
            <a:avLst>
              <a:gd fmla="val 7584" name="adj"/>
            </a:avLst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45"/>
          <p:cNvSpPr/>
          <p:nvPr/>
        </p:nvSpPr>
        <p:spPr>
          <a:xfrm>
            <a:off x="6270784" y="6219706"/>
            <a:ext cx="7575233" cy="91440"/>
          </a:xfrm>
          <a:prstGeom prst="roundRect">
            <a:avLst>
              <a:gd fmla="val 90078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45"/>
          <p:cNvSpPr/>
          <p:nvPr/>
        </p:nvSpPr>
        <p:spPr>
          <a:xfrm>
            <a:off x="9764256" y="5948482"/>
            <a:ext cx="588288" cy="588288"/>
          </a:xfrm>
          <a:prstGeom prst="roundRect">
            <a:avLst>
              <a:gd fmla="val 155434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58" name="Google Shape;458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940707" y="6095524"/>
            <a:ext cx="235268" cy="294084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45"/>
          <p:cNvSpPr/>
          <p:nvPr/>
        </p:nvSpPr>
        <p:spPr>
          <a:xfrm>
            <a:off x="6489740" y="6732746"/>
            <a:ext cx="2451378" cy="3063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Datascan</a:t>
            </a:r>
            <a:endParaRPr b="0" i="0" sz="1900" u="none" cap="none" strike="noStrike"/>
          </a:p>
        </p:txBody>
      </p:sp>
      <p:sp>
        <p:nvSpPr>
          <p:cNvPr id="460" name="Google Shape;460;p45"/>
          <p:cNvSpPr/>
          <p:nvPr/>
        </p:nvSpPr>
        <p:spPr>
          <a:xfrm>
            <a:off x="6489740" y="7156728"/>
            <a:ext cx="7137321" cy="313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Forbedret scanning og behandling af data</a:t>
            </a:r>
            <a:endParaRPr b="0" i="0" sz="1500" u="none" cap="none" strike="noStrike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66" name="Google Shape;46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2084427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6"/>
          <p:cNvSpPr/>
          <p:nvPr/>
        </p:nvSpPr>
        <p:spPr>
          <a:xfrm>
            <a:off x="666988" y="2543413"/>
            <a:ext cx="6282571" cy="5210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5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50"/>
              <a:buFont typeface="Open Sans"/>
              <a:buNone/>
            </a:pPr>
            <a:r>
              <a:rPr b="1" i="0" lang="en-US" sz="32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Ny Brugergrænseflade på web</a:t>
            </a:r>
            <a:endParaRPr b="0" i="0" sz="3250" u="none" cap="none" strike="noStrike"/>
          </a:p>
        </p:txBody>
      </p:sp>
      <p:pic>
        <p:nvPicPr>
          <p:cNvPr descr="preencoded.png" id="468" name="Google Shape;468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6988" y="3314462"/>
            <a:ext cx="833676" cy="1000482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6"/>
          <p:cNvSpPr/>
          <p:nvPr/>
        </p:nvSpPr>
        <p:spPr>
          <a:xfrm>
            <a:off x="1667351" y="3481149"/>
            <a:ext cx="2849285" cy="260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12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Bedre plads til dokumenter</a:t>
            </a:r>
            <a:endParaRPr b="0" i="0" sz="1600" u="none" cap="none" strike="noStrike"/>
          </a:p>
        </p:txBody>
      </p:sp>
      <p:sp>
        <p:nvSpPr>
          <p:cNvPr id="470" name="Google Shape;470;p46"/>
          <p:cNvSpPr/>
          <p:nvPr/>
        </p:nvSpPr>
        <p:spPr>
          <a:xfrm>
            <a:off x="1667351" y="3841671"/>
            <a:ext cx="12296061" cy="2668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Open Sans"/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Den nye brugergrænseflade er designet med fokus på at give mere skærmplads til dine dokumenter, hvilket forbedrer læseoplevelsen og overblikket.</a:t>
            </a:r>
            <a:endParaRPr b="0" i="0" sz="1300" u="none" cap="none" strike="noStrike"/>
          </a:p>
        </p:txBody>
      </p:sp>
      <p:pic>
        <p:nvPicPr>
          <p:cNvPr descr="preencoded.png" id="471" name="Google Shape;471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6988" y="4314944"/>
            <a:ext cx="833676" cy="1227534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6"/>
          <p:cNvSpPr/>
          <p:nvPr/>
        </p:nvSpPr>
        <p:spPr>
          <a:xfrm>
            <a:off x="1667351" y="4481632"/>
            <a:ext cx="2084427" cy="260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12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Responsivt design</a:t>
            </a:r>
            <a:endParaRPr b="0" i="0" sz="1600" u="none" cap="none" strike="noStrike"/>
          </a:p>
        </p:txBody>
      </p:sp>
      <p:sp>
        <p:nvSpPr>
          <p:cNvPr id="473" name="Google Shape;473;p46"/>
          <p:cNvSpPr/>
          <p:nvPr/>
        </p:nvSpPr>
        <p:spPr>
          <a:xfrm>
            <a:off x="1667351" y="4842153"/>
            <a:ext cx="12296061" cy="533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Open Sans"/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Oplev en mere flydende og optimeret visning, uanset om du bruger FirstAgenda på en computer, tablet eller mobiltelefon. Designet tilpasser sig automatisk din enhed.</a:t>
            </a:r>
            <a:endParaRPr b="0" i="0" sz="1300" u="none" cap="none" strike="noStrike"/>
          </a:p>
        </p:txBody>
      </p:sp>
      <p:pic>
        <p:nvPicPr>
          <p:cNvPr descr="preencoded.png" id="474" name="Google Shape;474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6988" y="5542478"/>
            <a:ext cx="833676" cy="1227534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46"/>
          <p:cNvSpPr/>
          <p:nvPr/>
        </p:nvSpPr>
        <p:spPr>
          <a:xfrm>
            <a:off x="1667351" y="5709166"/>
            <a:ext cx="2493645" cy="260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12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Forberedelsesværktøjer</a:t>
            </a:r>
            <a:endParaRPr b="0" i="0" sz="1600" u="none" cap="none" strike="noStrike"/>
          </a:p>
        </p:txBody>
      </p:sp>
      <p:sp>
        <p:nvSpPr>
          <p:cNvPr id="476" name="Google Shape;476;p46"/>
          <p:cNvSpPr/>
          <p:nvPr/>
        </p:nvSpPr>
        <p:spPr>
          <a:xfrm>
            <a:off x="1667351" y="6069687"/>
            <a:ext cx="12296061" cy="533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Open Sans"/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Få nem og hurtig adgang til alle de værktøjer, du skal bruge til mødeforberedelse, direkte fra grænsefladen. Alle værktøjer er samlet i højre side af skærmen for maksimal effektivitet.</a:t>
            </a:r>
            <a:endParaRPr b="0" i="0" sz="1300" u="none" cap="none" strike="noStrike"/>
          </a:p>
        </p:txBody>
      </p:sp>
      <p:pic>
        <p:nvPicPr>
          <p:cNvPr descr="preencoded.png" id="477" name="Google Shape;477;p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6988" y="6770013"/>
            <a:ext cx="833676" cy="1000482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6"/>
          <p:cNvSpPr/>
          <p:nvPr/>
        </p:nvSpPr>
        <p:spPr>
          <a:xfrm>
            <a:off x="1667351" y="6936700"/>
            <a:ext cx="2945249" cy="260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12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Tilgængelighed og udrulning</a:t>
            </a:r>
            <a:endParaRPr b="0" i="0" sz="1600" u="none" cap="none" strike="noStrike"/>
          </a:p>
        </p:txBody>
      </p:sp>
      <p:sp>
        <p:nvSpPr>
          <p:cNvPr id="479" name="Google Shape;479;p46"/>
          <p:cNvSpPr/>
          <p:nvPr/>
        </p:nvSpPr>
        <p:spPr>
          <a:xfrm>
            <a:off x="1667351" y="7297222"/>
            <a:ext cx="12296061" cy="2668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Open Sans"/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Den nye brugergrænseflade lanceres efter den 15. december og vil udelukkende være tilgængelig via webversionen af FirstAgenda.</a:t>
            </a:r>
            <a:endParaRPr b="0" i="0" sz="1300" u="none" cap="none" strike="noStrik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9"/>
          <p:cNvSpPr/>
          <p:nvPr/>
        </p:nvSpPr>
        <p:spPr>
          <a:xfrm>
            <a:off x="581978" y="6275189"/>
            <a:ext cx="4391739" cy="1538168"/>
          </a:xfrm>
          <a:prstGeom prst="roundRect">
            <a:avLst>
              <a:gd fmla="val 3973" name="adj"/>
            </a:avLst>
          </a:prstGeom>
          <a:solidFill>
            <a:srgbClr val="003253"/>
          </a:solidFill>
          <a:ln cap="flat" cmpd="sng" w="152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00" name="Google Shape;10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181891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9"/>
          <p:cNvSpPr/>
          <p:nvPr/>
        </p:nvSpPr>
        <p:spPr>
          <a:xfrm>
            <a:off x="581978" y="2235041"/>
            <a:ext cx="3637836" cy="4545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56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50"/>
              <a:buFont typeface="Open Sans"/>
              <a:buNone/>
            </a:pPr>
            <a:r>
              <a:rPr b="1" i="0" lang="en-US" sz="28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Dagsorden</a:t>
            </a:r>
            <a:endParaRPr b="0" i="0" sz="2850" u="none" cap="none" strike="noStrike"/>
          </a:p>
        </p:txBody>
      </p:sp>
      <p:sp>
        <p:nvSpPr>
          <p:cNvPr id="102" name="Google Shape;102;p29"/>
          <p:cNvSpPr/>
          <p:nvPr/>
        </p:nvSpPr>
        <p:spPr>
          <a:xfrm>
            <a:off x="581978" y="2907863"/>
            <a:ext cx="4391739" cy="1538168"/>
          </a:xfrm>
          <a:prstGeom prst="roundRect">
            <a:avLst>
              <a:gd fmla="val 3973" name="adj"/>
            </a:avLst>
          </a:prstGeom>
          <a:solidFill>
            <a:srgbClr val="003253"/>
          </a:solidFill>
          <a:ln cap="flat" cmpd="sng" w="152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9"/>
          <p:cNvSpPr/>
          <p:nvPr/>
        </p:nvSpPr>
        <p:spPr>
          <a:xfrm>
            <a:off x="597218" y="2923103"/>
            <a:ext cx="4361259" cy="436483"/>
          </a:xfrm>
          <a:prstGeom prst="roundRect">
            <a:avLst>
              <a:gd fmla="val 9812" name="adj"/>
            </a:avLst>
          </a:prstGeom>
          <a:solidFill>
            <a:srgbClr val="7C03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9"/>
          <p:cNvSpPr/>
          <p:nvPr/>
        </p:nvSpPr>
        <p:spPr>
          <a:xfrm>
            <a:off x="2668667" y="3001089"/>
            <a:ext cx="218242" cy="2727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"/>
              <a:buNone/>
            </a:pPr>
            <a:r>
              <a:rPr b="1" i="0" lang="en-US" sz="1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0" i="0" sz="1700" u="none" cap="none" strike="noStrike"/>
          </a:p>
        </p:txBody>
      </p:sp>
      <p:sp>
        <p:nvSpPr>
          <p:cNvPr id="105" name="Google Shape;105;p29"/>
          <p:cNvSpPr/>
          <p:nvPr/>
        </p:nvSpPr>
        <p:spPr>
          <a:xfrm>
            <a:off x="742712" y="3505081"/>
            <a:ext cx="1910715" cy="2274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Håndtering af udvalg</a:t>
            </a:r>
            <a:endParaRPr b="0" i="0" sz="1400" u="none" cap="none" strike="noStrike"/>
          </a:p>
        </p:txBody>
      </p:sp>
      <p:sp>
        <p:nvSpPr>
          <p:cNvPr id="106" name="Google Shape;106;p29"/>
          <p:cNvSpPr/>
          <p:nvPr/>
        </p:nvSpPr>
        <p:spPr>
          <a:xfrm>
            <a:off x="742712" y="3819763"/>
            <a:ext cx="4070271" cy="4655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Forskellige scenarier for udvalgsadministration i ESDH, Prepare og Publication</a:t>
            </a:r>
            <a:endParaRPr b="0" i="0" sz="1100" u="none" cap="none" strike="noStrike"/>
          </a:p>
        </p:txBody>
      </p:sp>
      <p:sp>
        <p:nvSpPr>
          <p:cNvPr id="107" name="Google Shape;107;p29"/>
          <p:cNvSpPr/>
          <p:nvPr/>
        </p:nvSpPr>
        <p:spPr>
          <a:xfrm>
            <a:off x="5119211" y="2907863"/>
            <a:ext cx="4391858" cy="1538168"/>
          </a:xfrm>
          <a:prstGeom prst="roundRect">
            <a:avLst>
              <a:gd fmla="val 3973" name="adj"/>
            </a:avLst>
          </a:prstGeom>
          <a:solidFill>
            <a:srgbClr val="003253"/>
          </a:solidFill>
          <a:ln cap="flat" cmpd="sng" w="152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9"/>
          <p:cNvSpPr/>
          <p:nvPr/>
        </p:nvSpPr>
        <p:spPr>
          <a:xfrm>
            <a:off x="5134451" y="2923103"/>
            <a:ext cx="4361378" cy="436483"/>
          </a:xfrm>
          <a:prstGeom prst="roundRect">
            <a:avLst>
              <a:gd fmla="val 9812" name="adj"/>
            </a:avLst>
          </a:prstGeom>
          <a:solidFill>
            <a:srgbClr val="7C03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9"/>
          <p:cNvSpPr/>
          <p:nvPr/>
        </p:nvSpPr>
        <p:spPr>
          <a:xfrm>
            <a:off x="7206020" y="3001089"/>
            <a:ext cx="218242" cy="2727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"/>
              <a:buNone/>
            </a:pPr>
            <a:r>
              <a:rPr b="1" i="0" lang="en-US" sz="1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b="0" i="0" sz="1700" u="none" cap="none" strike="noStrike"/>
          </a:p>
        </p:txBody>
      </p:sp>
      <p:sp>
        <p:nvSpPr>
          <p:cNvPr id="110" name="Google Shape;110;p29"/>
          <p:cNvSpPr/>
          <p:nvPr/>
        </p:nvSpPr>
        <p:spPr>
          <a:xfrm>
            <a:off x="5279946" y="3505081"/>
            <a:ext cx="2048828" cy="2274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Publication-opsætning</a:t>
            </a:r>
            <a:endParaRPr b="0" i="0" sz="1400" u="none" cap="none" strike="noStrike"/>
          </a:p>
        </p:txBody>
      </p:sp>
      <p:sp>
        <p:nvSpPr>
          <p:cNvPr id="111" name="Google Shape;111;p29"/>
          <p:cNvSpPr/>
          <p:nvPr/>
        </p:nvSpPr>
        <p:spPr>
          <a:xfrm>
            <a:off x="5279946" y="3819763"/>
            <a:ext cx="4070390" cy="4655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Konfiguration af nye udvalg til visning på hjemmeside/intranet</a:t>
            </a:r>
            <a:endParaRPr b="0" i="0" sz="1100" u="none" cap="none" strike="noStrike"/>
          </a:p>
        </p:txBody>
      </p:sp>
      <p:sp>
        <p:nvSpPr>
          <p:cNvPr id="112" name="Google Shape;112;p29"/>
          <p:cNvSpPr/>
          <p:nvPr/>
        </p:nvSpPr>
        <p:spPr>
          <a:xfrm>
            <a:off x="9656564" y="2907863"/>
            <a:ext cx="4391739" cy="1538168"/>
          </a:xfrm>
          <a:prstGeom prst="roundRect">
            <a:avLst>
              <a:gd fmla="val 3973" name="adj"/>
            </a:avLst>
          </a:prstGeom>
          <a:solidFill>
            <a:srgbClr val="003253"/>
          </a:solidFill>
          <a:ln cap="flat" cmpd="sng" w="152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9"/>
          <p:cNvSpPr/>
          <p:nvPr/>
        </p:nvSpPr>
        <p:spPr>
          <a:xfrm>
            <a:off x="9671804" y="2923103"/>
            <a:ext cx="4361259" cy="436483"/>
          </a:xfrm>
          <a:prstGeom prst="roundRect">
            <a:avLst>
              <a:gd fmla="val 9812" name="adj"/>
            </a:avLst>
          </a:prstGeom>
          <a:solidFill>
            <a:srgbClr val="7C03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9"/>
          <p:cNvSpPr/>
          <p:nvPr/>
        </p:nvSpPr>
        <p:spPr>
          <a:xfrm>
            <a:off x="11743253" y="3001089"/>
            <a:ext cx="218242" cy="2727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"/>
              <a:buNone/>
            </a:pPr>
            <a:r>
              <a:rPr b="1" i="0" lang="en-US" sz="1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b="0" i="0" sz="1700" u="none" cap="none" strike="noStrike"/>
          </a:p>
        </p:txBody>
      </p:sp>
      <p:sp>
        <p:nvSpPr>
          <p:cNvPr id="115" name="Google Shape;115;p29"/>
          <p:cNvSpPr/>
          <p:nvPr/>
        </p:nvSpPr>
        <p:spPr>
          <a:xfrm>
            <a:off x="9817298" y="3505081"/>
            <a:ext cx="1978938" cy="2274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Brugeradministration</a:t>
            </a:r>
            <a:endParaRPr b="0" i="0" sz="1400" u="none" cap="none" strike="noStrike"/>
          </a:p>
        </p:txBody>
      </p:sp>
      <p:sp>
        <p:nvSpPr>
          <p:cNvPr id="116" name="Google Shape;116;p29"/>
          <p:cNvSpPr/>
          <p:nvPr/>
        </p:nvSpPr>
        <p:spPr>
          <a:xfrm>
            <a:off x="9817298" y="3819763"/>
            <a:ext cx="4070271" cy="4655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Håndtering af nye og afgående brugere i forskellige login-scenarier</a:t>
            </a:r>
            <a:endParaRPr b="0" i="0" sz="1100" u="none" cap="none" strike="noStrike"/>
          </a:p>
        </p:txBody>
      </p:sp>
      <p:sp>
        <p:nvSpPr>
          <p:cNvPr id="117" name="Google Shape;117;p29"/>
          <p:cNvSpPr/>
          <p:nvPr/>
        </p:nvSpPr>
        <p:spPr>
          <a:xfrm>
            <a:off x="581978" y="4591526"/>
            <a:ext cx="4391739" cy="1538168"/>
          </a:xfrm>
          <a:prstGeom prst="roundRect">
            <a:avLst>
              <a:gd fmla="val 3973" name="adj"/>
            </a:avLst>
          </a:prstGeom>
          <a:solidFill>
            <a:srgbClr val="003253"/>
          </a:solidFill>
          <a:ln cap="flat" cmpd="sng" w="152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9"/>
          <p:cNvSpPr/>
          <p:nvPr/>
        </p:nvSpPr>
        <p:spPr>
          <a:xfrm>
            <a:off x="597218" y="4606766"/>
            <a:ext cx="4361259" cy="436483"/>
          </a:xfrm>
          <a:prstGeom prst="roundRect">
            <a:avLst>
              <a:gd fmla="val 9812" name="adj"/>
            </a:avLst>
          </a:prstGeom>
          <a:solidFill>
            <a:srgbClr val="7C03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9"/>
          <p:cNvSpPr/>
          <p:nvPr/>
        </p:nvSpPr>
        <p:spPr>
          <a:xfrm>
            <a:off x="2668667" y="4684752"/>
            <a:ext cx="218242" cy="2727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"/>
              <a:buNone/>
            </a:pPr>
            <a:r>
              <a:rPr b="1" i="0" lang="en-US" sz="1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b="0" i="0" sz="1700" u="none" cap="none" strike="noStrike"/>
          </a:p>
        </p:txBody>
      </p:sp>
      <p:sp>
        <p:nvSpPr>
          <p:cNvPr id="120" name="Google Shape;120;p29"/>
          <p:cNvSpPr/>
          <p:nvPr/>
        </p:nvSpPr>
        <p:spPr>
          <a:xfrm>
            <a:off x="742712" y="5188744"/>
            <a:ext cx="1976199" cy="2274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Konstituerende møde</a:t>
            </a:r>
            <a:endParaRPr b="0" i="0" sz="1400" u="none" cap="none" strike="noStrike"/>
          </a:p>
        </p:txBody>
      </p:sp>
      <p:sp>
        <p:nvSpPr>
          <p:cNvPr id="121" name="Google Shape;121;p29"/>
          <p:cNvSpPr/>
          <p:nvPr/>
        </p:nvSpPr>
        <p:spPr>
          <a:xfrm>
            <a:off x="742712" y="5503426"/>
            <a:ext cx="4070271" cy="2327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Opsætning og forberedelse til det første møde</a:t>
            </a:r>
            <a:endParaRPr b="0" i="0" sz="1100" u="none" cap="none" strike="noStrike"/>
          </a:p>
        </p:txBody>
      </p:sp>
      <p:sp>
        <p:nvSpPr>
          <p:cNvPr id="122" name="Google Shape;122;p29"/>
          <p:cNvSpPr/>
          <p:nvPr/>
        </p:nvSpPr>
        <p:spPr>
          <a:xfrm>
            <a:off x="5119211" y="4591526"/>
            <a:ext cx="4391858" cy="1538168"/>
          </a:xfrm>
          <a:prstGeom prst="roundRect">
            <a:avLst>
              <a:gd fmla="val 3973" name="adj"/>
            </a:avLst>
          </a:prstGeom>
          <a:solidFill>
            <a:srgbClr val="003253"/>
          </a:solidFill>
          <a:ln cap="flat" cmpd="sng" w="152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9"/>
          <p:cNvSpPr/>
          <p:nvPr/>
        </p:nvSpPr>
        <p:spPr>
          <a:xfrm>
            <a:off x="5134451" y="4606766"/>
            <a:ext cx="4361378" cy="436483"/>
          </a:xfrm>
          <a:prstGeom prst="roundRect">
            <a:avLst>
              <a:gd fmla="val 9812" name="adj"/>
            </a:avLst>
          </a:prstGeom>
          <a:solidFill>
            <a:srgbClr val="7C03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9"/>
          <p:cNvSpPr/>
          <p:nvPr/>
        </p:nvSpPr>
        <p:spPr>
          <a:xfrm>
            <a:off x="7206020" y="4684752"/>
            <a:ext cx="218242" cy="2727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"/>
              <a:buNone/>
            </a:pPr>
            <a:r>
              <a:rPr b="1" i="0" lang="en-US" sz="1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b="0" i="0" sz="1700" u="none" cap="none" strike="noStrike"/>
          </a:p>
        </p:txBody>
      </p:sp>
      <p:sp>
        <p:nvSpPr>
          <p:cNvPr id="125" name="Google Shape;125;p29"/>
          <p:cNvSpPr/>
          <p:nvPr/>
        </p:nvSpPr>
        <p:spPr>
          <a:xfrm>
            <a:off x="5279946" y="5188744"/>
            <a:ext cx="1818918" cy="2274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Erfaringsudveksling</a:t>
            </a:r>
            <a:endParaRPr b="0" i="0" sz="1400" u="none" cap="none" strike="noStrike"/>
          </a:p>
        </p:txBody>
      </p:sp>
      <p:sp>
        <p:nvSpPr>
          <p:cNvPr id="126" name="Google Shape;126;p29"/>
          <p:cNvSpPr/>
          <p:nvPr/>
        </p:nvSpPr>
        <p:spPr>
          <a:xfrm>
            <a:off x="5279946" y="5503426"/>
            <a:ext cx="4070390" cy="2327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Deling af erfaringer i grupper</a:t>
            </a:r>
            <a:endParaRPr b="0" i="0" sz="1100" u="none" cap="none" strike="noStrike"/>
          </a:p>
        </p:txBody>
      </p:sp>
      <p:sp>
        <p:nvSpPr>
          <p:cNvPr id="127" name="Google Shape;127;p29"/>
          <p:cNvSpPr/>
          <p:nvPr/>
        </p:nvSpPr>
        <p:spPr>
          <a:xfrm>
            <a:off x="9656564" y="4591526"/>
            <a:ext cx="4391739" cy="1538168"/>
          </a:xfrm>
          <a:prstGeom prst="roundRect">
            <a:avLst>
              <a:gd fmla="val 3973" name="adj"/>
            </a:avLst>
          </a:prstGeom>
          <a:solidFill>
            <a:srgbClr val="003253"/>
          </a:solidFill>
          <a:ln cap="flat" cmpd="sng" w="152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9"/>
          <p:cNvSpPr/>
          <p:nvPr/>
        </p:nvSpPr>
        <p:spPr>
          <a:xfrm>
            <a:off x="9671804" y="4606766"/>
            <a:ext cx="4361259" cy="436483"/>
          </a:xfrm>
          <a:prstGeom prst="roundRect">
            <a:avLst>
              <a:gd fmla="val 9812" name="adj"/>
            </a:avLst>
          </a:prstGeom>
          <a:solidFill>
            <a:srgbClr val="7C03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9"/>
          <p:cNvSpPr/>
          <p:nvPr/>
        </p:nvSpPr>
        <p:spPr>
          <a:xfrm>
            <a:off x="11743253" y="4684752"/>
            <a:ext cx="218242" cy="2727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"/>
              <a:buNone/>
            </a:pPr>
            <a:r>
              <a:rPr b="1" i="0" lang="en-US" sz="1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b="0" i="0" sz="1700" u="none" cap="none" strike="noStrike"/>
          </a:p>
        </p:txBody>
      </p:sp>
      <p:sp>
        <p:nvSpPr>
          <p:cNvPr id="130" name="Google Shape;130;p29"/>
          <p:cNvSpPr/>
          <p:nvPr/>
        </p:nvSpPr>
        <p:spPr>
          <a:xfrm>
            <a:off x="742598" y="6887619"/>
            <a:ext cx="18189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Opsummering</a:t>
            </a:r>
            <a:endParaRPr b="0" i="0" sz="1400" u="none" cap="none" strike="noStrike"/>
          </a:p>
        </p:txBody>
      </p:sp>
      <p:sp>
        <p:nvSpPr>
          <p:cNvPr id="131" name="Google Shape;131;p29"/>
          <p:cNvSpPr/>
          <p:nvPr/>
        </p:nvSpPr>
        <p:spPr>
          <a:xfrm>
            <a:off x="742598" y="7202301"/>
            <a:ext cx="40704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Gennemgang af de vigtigste punkter og en tjekliste for det videre arbejde.</a:t>
            </a:r>
            <a:endParaRPr b="0" i="0" sz="1100" u="none" cap="none" strike="noStrike"/>
          </a:p>
        </p:txBody>
      </p:sp>
      <p:sp>
        <p:nvSpPr>
          <p:cNvPr id="132" name="Google Shape;132;p29"/>
          <p:cNvSpPr/>
          <p:nvPr/>
        </p:nvSpPr>
        <p:spPr>
          <a:xfrm>
            <a:off x="597218" y="6290429"/>
            <a:ext cx="4361259" cy="436483"/>
          </a:xfrm>
          <a:prstGeom prst="roundRect">
            <a:avLst>
              <a:gd fmla="val 9812" name="adj"/>
            </a:avLst>
          </a:prstGeom>
          <a:solidFill>
            <a:srgbClr val="7C03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9"/>
          <p:cNvSpPr/>
          <p:nvPr/>
        </p:nvSpPr>
        <p:spPr>
          <a:xfrm>
            <a:off x="2668667" y="6368415"/>
            <a:ext cx="218242" cy="2727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"/>
              <a:buNone/>
            </a:pPr>
            <a:r>
              <a:rPr b="1" i="0" lang="en-US" sz="1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 b="0" i="0" sz="1700" u="none" cap="none" strike="noStrike"/>
          </a:p>
        </p:txBody>
      </p:sp>
      <p:sp>
        <p:nvSpPr>
          <p:cNvPr id="134" name="Google Shape;134;p29"/>
          <p:cNvSpPr/>
          <p:nvPr/>
        </p:nvSpPr>
        <p:spPr>
          <a:xfrm>
            <a:off x="9817312" y="5204007"/>
            <a:ext cx="20202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Nyheder i FirstAgenda</a:t>
            </a:r>
            <a:endParaRPr b="0" i="0" sz="1400" u="none" cap="none" strike="noStrike"/>
          </a:p>
        </p:txBody>
      </p:sp>
      <p:sp>
        <p:nvSpPr>
          <p:cNvPr id="135" name="Google Shape;135;p29"/>
          <p:cNvSpPr/>
          <p:nvPr/>
        </p:nvSpPr>
        <p:spPr>
          <a:xfrm>
            <a:off x="9817312" y="5518689"/>
            <a:ext cx="40704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Oversigt over relevante opdateringer og funktioner i FirstAgenda.</a:t>
            </a:r>
            <a:endParaRPr b="0" i="0" sz="1100" u="none" cap="none" strike="noStrik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7"/>
          <p:cNvSpPr/>
          <p:nvPr/>
        </p:nvSpPr>
        <p:spPr>
          <a:xfrm>
            <a:off x="793790" y="1841659"/>
            <a:ext cx="7688461" cy="620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Open Sans"/>
              <a:buNone/>
            </a:pPr>
            <a:r>
              <a:rPr b="1" i="0" lang="en-US" sz="3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Nye Administrative Funktioner</a:t>
            </a:r>
            <a:endParaRPr b="0" i="0" sz="3900" u="none" cap="none" strike="noStrike"/>
          </a:p>
        </p:txBody>
      </p:sp>
      <p:sp>
        <p:nvSpPr>
          <p:cNvPr id="486" name="Google Shape;486;p47"/>
          <p:cNvSpPr/>
          <p:nvPr/>
        </p:nvSpPr>
        <p:spPr>
          <a:xfrm>
            <a:off x="793790" y="2858572"/>
            <a:ext cx="6422231" cy="1824276"/>
          </a:xfrm>
          <a:prstGeom prst="roundRect">
            <a:avLst>
              <a:gd fmla="val 4569" name="adj"/>
            </a:avLst>
          </a:prstGeom>
          <a:solidFill>
            <a:srgbClr val="003253"/>
          </a:solidFill>
          <a:ln cap="flat" cmpd="sng" w="22850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47"/>
          <p:cNvSpPr/>
          <p:nvPr/>
        </p:nvSpPr>
        <p:spPr>
          <a:xfrm>
            <a:off x="1015008" y="3079790"/>
            <a:ext cx="3172897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Primær Dagsordensamler</a:t>
            </a:r>
            <a:endParaRPr b="0" i="0" sz="1950" u="none" cap="none" strike="noStrike"/>
          </a:p>
        </p:txBody>
      </p:sp>
      <p:sp>
        <p:nvSpPr>
          <p:cNvPr id="488" name="Google Shape;488;p47"/>
          <p:cNvSpPr/>
          <p:nvPr/>
        </p:nvSpPr>
        <p:spPr>
          <a:xfrm>
            <a:off x="1015008" y="3509010"/>
            <a:ext cx="5979795" cy="9526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Mulighed for at udpege en primær dagsordensamler i hvert udvalg. Denne person er kun synlig for andre dagsordensamlere i udvalget.</a:t>
            </a:r>
            <a:endParaRPr b="0" i="0" sz="1550" u="none" cap="none" strike="noStrike"/>
          </a:p>
        </p:txBody>
      </p:sp>
      <p:sp>
        <p:nvSpPr>
          <p:cNvPr id="489" name="Google Shape;489;p47"/>
          <p:cNvSpPr/>
          <p:nvPr/>
        </p:nvSpPr>
        <p:spPr>
          <a:xfrm>
            <a:off x="7414379" y="2858572"/>
            <a:ext cx="6422231" cy="1824276"/>
          </a:xfrm>
          <a:prstGeom prst="roundRect">
            <a:avLst>
              <a:gd fmla="val 4569" name="adj"/>
            </a:avLst>
          </a:prstGeom>
          <a:solidFill>
            <a:srgbClr val="003253"/>
          </a:solidFill>
          <a:ln cap="flat" cmpd="sng" w="22850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47"/>
          <p:cNvSpPr/>
          <p:nvPr/>
        </p:nvSpPr>
        <p:spPr>
          <a:xfrm>
            <a:off x="7635597" y="3079790"/>
            <a:ext cx="4677132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Automatisk Godkendelsespåmindelse</a:t>
            </a:r>
            <a:endParaRPr b="0" i="0" sz="1950" u="none" cap="none" strike="noStrike"/>
          </a:p>
        </p:txBody>
      </p:sp>
      <p:sp>
        <p:nvSpPr>
          <p:cNvPr id="491" name="Google Shape;491;p47"/>
          <p:cNvSpPr/>
          <p:nvPr/>
        </p:nvSpPr>
        <p:spPr>
          <a:xfrm>
            <a:off x="7635597" y="3509010"/>
            <a:ext cx="5979795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Send automatisk påmindelsesmails til dagsordensamlere, der mangler at godkende dagsordenspunkter.</a:t>
            </a:r>
            <a:endParaRPr b="0" i="0" sz="1550" u="none" cap="none" strike="noStrike"/>
          </a:p>
        </p:txBody>
      </p:sp>
      <p:sp>
        <p:nvSpPr>
          <p:cNvPr id="492" name="Google Shape;492;p47"/>
          <p:cNvSpPr/>
          <p:nvPr/>
        </p:nvSpPr>
        <p:spPr>
          <a:xfrm>
            <a:off x="793790" y="4881205"/>
            <a:ext cx="6422231" cy="1506736"/>
          </a:xfrm>
          <a:prstGeom prst="roundRect">
            <a:avLst>
              <a:gd fmla="val 5532" name="adj"/>
            </a:avLst>
          </a:prstGeom>
          <a:solidFill>
            <a:srgbClr val="003253"/>
          </a:solidFill>
          <a:ln cap="flat" cmpd="sng" w="22850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47"/>
          <p:cNvSpPr/>
          <p:nvPr/>
        </p:nvSpPr>
        <p:spPr>
          <a:xfrm>
            <a:off x="1015008" y="5102423"/>
            <a:ext cx="3699986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Automatisk Sletning af Møder</a:t>
            </a:r>
            <a:endParaRPr b="0" i="0" sz="1950" u="none" cap="none" strike="noStrike"/>
          </a:p>
        </p:txBody>
      </p:sp>
      <p:sp>
        <p:nvSpPr>
          <p:cNvPr id="494" name="Google Shape;494;p47"/>
          <p:cNvSpPr/>
          <p:nvPr/>
        </p:nvSpPr>
        <p:spPr>
          <a:xfrm>
            <a:off x="1015008" y="5531644"/>
            <a:ext cx="5979795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Konfigurer systemet til automatisk at slette møder efter en defineret periode for at holde FirstAgenda ryddeligt.</a:t>
            </a:r>
            <a:endParaRPr b="0" i="0" sz="1550" u="none" cap="none" strike="noStrike"/>
          </a:p>
        </p:txBody>
      </p:sp>
      <p:sp>
        <p:nvSpPr>
          <p:cNvPr id="495" name="Google Shape;495;p47"/>
          <p:cNvSpPr/>
          <p:nvPr/>
        </p:nvSpPr>
        <p:spPr>
          <a:xfrm>
            <a:off x="7414379" y="4881205"/>
            <a:ext cx="6422231" cy="1506736"/>
          </a:xfrm>
          <a:prstGeom prst="roundRect">
            <a:avLst>
              <a:gd fmla="val 5532" name="adj"/>
            </a:avLst>
          </a:prstGeom>
          <a:solidFill>
            <a:srgbClr val="003253"/>
          </a:solidFill>
          <a:ln cap="flat" cmpd="sng" w="22850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47"/>
          <p:cNvSpPr/>
          <p:nvPr/>
        </p:nvSpPr>
        <p:spPr>
          <a:xfrm>
            <a:off x="7635597" y="5102423"/>
            <a:ext cx="5023842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Automatisk Sletning af Lukkede Punkter</a:t>
            </a:r>
            <a:endParaRPr b="0" i="0" sz="1950" u="none" cap="none" strike="noStrike"/>
          </a:p>
        </p:txBody>
      </p:sp>
      <p:sp>
        <p:nvSpPr>
          <p:cNvPr id="497" name="Google Shape;497;p47"/>
          <p:cNvSpPr/>
          <p:nvPr/>
        </p:nvSpPr>
        <p:spPr>
          <a:xfrm>
            <a:off x="7635597" y="5531644"/>
            <a:ext cx="5979795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Aktiver automatisk sletning af lukkede dagsordenspunkter, hvilket reducerer datamængden og forbedrer ydeevnen.</a:t>
            </a:r>
            <a:endParaRPr b="0" i="0" sz="1550" u="none" cap="none" strike="noStrike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8"/>
          <p:cNvSpPr/>
          <p:nvPr/>
        </p:nvSpPr>
        <p:spPr>
          <a:xfrm>
            <a:off x="643899" y="577925"/>
            <a:ext cx="101592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9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50"/>
              <a:buFont typeface="Open Sans"/>
              <a:buNone/>
            </a:pPr>
            <a:r>
              <a:rPr b="1" lang="en-US" sz="37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Effektiv mødehåndtering samlet ét sted</a:t>
            </a:r>
            <a:endParaRPr b="0" i="0" sz="3750" u="none" cap="none" strike="noStrike"/>
          </a:p>
        </p:txBody>
      </p:sp>
      <p:sp>
        <p:nvSpPr>
          <p:cNvPr id="504" name="Google Shape;504;p48"/>
          <p:cNvSpPr/>
          <p:nvPr/>
        </p:nvSpPr>
        <p:spPr>
          <a:xfrm>
            <a:off x="643890" y="4210828"/>
            <a:ext cx="64749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850" u="none" cap="none" strike="noStrike"/>
          </a:p>
        </p:txBody>
      </p:sp>
      <p:sp>
        <p:nvSpPr>
          <p:cNvPr id="505" name="Google Shape;505;p48"/>
          <p:cNvSpPr/>
          <p:nvPr/>
        </p:nvSpPr>
        <p:spPr>
          <a:xfrm>
            <a:off x="643910" y="4629325"/>
            <a:ext cx="5506500" cy="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1" i="0" lang="en-US" sz="21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Streaming &amp; Tilgængelighed</a:t>
            </a:r>
            <a:endParaRPr b="0" i="0" sz="2150" u="none" cap="none" strike="noStrike"/>
          </a:p>
        </p:txBody>
      </p:sp>
      <p:sp>
        <p:nvSpPr>
          <p:cNvPr id="506" name="Google Shape;506;p48"/>
          <p:cNvSpPr/>
          <p:nvPr/>
        </p:nvSpPr>
        <p:spPr>
          <a:xfrm>
            <a:off x="643890" y="5041766"/>
            <a:ext cx="64749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3429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Open Sans"/>
              <a:buChar char="•"/>
            </a:pPr>
            <a:r>
              <a:rPr b="0" i="0" lang="en-US" sz="18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Start og stop streaming direkte i FirstAgenda Prepare</a:t>
            </a:r>
            <a:endParaRPr b="0" i="0" sz="1850" u="none" cap="none" strike="noStrike"/>
          </a:p>
        </p:txBody>
      </p:sp>
      <p:sp>
        <p:nvSpPr>
          <p:cNvPr id="507" name="Google Shape;507;p48"/>
          <p:cNvSpPr/>
          <p:nvPr/>
        </p:nvSpPr>
        <p:spPr>
          <a:xfrm>
            <a:off x="643890" y="5355614"/>
            <a:ext cx="64749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3429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Open Sans"/>
              <a:buChar char="•"/>
            </a:pPr>
            <a:r>
              <a:rPr b="0" i="0" lang="en-US" sz="18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Udsend til Web-TV og Facebook Live</a:t>
            </a:r>
            <a:endParaRPr b="0" i="0" sz="1850" u="none" cap="none" strike="noStrike"/>
          </a:p>
        </p:txBody>
      </p:sp>
      <p:sp>
        <p:nvSpPr>
          <p:cNvPr id="508" name="Google Shape;508;p48"/>
          <p:cNvSpPr/>
          <p:nvPr/>
        </p:nvSpPr>
        <p:spPr>
          <a:xfrm>
            <a:off x="643890" y="5669463"/>
            <a:ext cx="64749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3429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Open Sans"/>
              <a:buChar char="•"/>
            </a:pPr>
            <a:r>
              <a:rPr b="0" i="0" lang="en-US" sz="18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Fuldt tilgængelig med undertekster</a:t>
            </a:r>
            <a:endParaRPr b="0" i="0" sz="1850" u="none" cap="none" strike="noStrike"/>
          </a:p>
        </p:txBody>
      </p:sp>
      <p:sp>
        <p:nvSpPr>
          <p:cNvPr id="509" name="Google Shape;509;p48"/>
          <p:cNvSpPr/>
          <p:nvPr/>
        </p:nvSpPr>
        <p:spPr>
          <a:xfrm>
            <a:off x="643890" y="5983312"/>
            <a:ext cx="64749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3429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Open Sans"/>
              <a:buChar char="•"/>
            </a:pPr>
            <a:r>
              <a:rPr b="0" i="0" lang="en-US" sz="18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Selvbetjent løsning med understøttelse af hardware</a:t>
            </a:r>
            <a:endParaRPr b="0" i="0" sz="1850" u="none" cap="none" strike="noStrike"/>
          </a:p>
        </p:txBody>
      </p:sp>
      <p:sp>
        <p:nvSpPr>
          <p:cNvPr id="510" name="Google Shape;510;p48"/>
          <p:cNvSpPr/>
          <p:nvPr/>
        </p:nvSpPr>
        <p:spPr>
          <a:xfrm>
            <a:off x="643925" y="1737600"/>
            <a:ext cx="6102600" cy="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1" lang="en-US" sz="21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Afvikling af mødet direkte</a:t>
            </a:r>
            <a:r>
              <a:rPr b="1" i="0" lang="en-US" sz="21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i </a:t>
            </a:r>
            <a:r>
              <a:rPr b="1" i="0" lang="en-US" sz="21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FirstAgenda</a:t>
            </a:r>
            <a:endParaRPr b="0" i="0" sz="2150" u="none" cap="none" strike="noStrike"/>
          </a:p>
        </p:txBody>
      </p:sp>
      <p:sp>
        <p:nvSpPr>
          <p:cNvPr id="511" name="Google Shape;511;p48"/>
          <p:cNvSpPr/>
          <p:nvPr/>
        </p:nvSpPr>
        <p:spPr>
          <a:xfrm>
            <a:off x="643903" y="2150024"/>
            <a:ext cx="64749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3429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Open Sans"/>
              <a:buChar char="•"/>
            </a:pPr>
            <a:r>
              <a:rPr b="0" i="0" lang="en-US" sz="18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Indbygget afstemningsfunktionalitet</a:t>
            </a:r>
            <a:endParaRPr b="0" i="0" sz="1850" u="none" cap="none" strike="noStrike"/>
          </a:p>
        </p:txBody>
      </p:sp>
      <p:sp>
        <p:nvSpPr>
          <p:cNvPr id="512" name="Google Shape;512;p48"/>
          <p:cNvSpPr/>
          <p:nvPr/>
        </p:nvSpPr>
        <p:spPr>
          <a:xfrm>
            <a:off x="643903" y="2463873"/>
            <a:ext cx="64749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3429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Open Sans"/>
              <a:buChar char="•"/>
            </a:pPr>
            <a:r>
              <a:rPr b="0" i="0" lang="en-US" sz="18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Automatisk generering af referater</a:t>
            </a:r>
            <a:endParaRPr b="0" i="0" sz="1850" u="none" cap="none" strike="noStrike"/>
          </a:p>
        </p:txBody>
      </p:sp>
      <p:sp>
        <p:nvSpPr>
          <p:cNvPr id="513" name="Google Shape;513;p48"/>
          <p:cNvSpPr/>
          <p:nvPr/>
        </p:nvSpPr>
        <p:spPr>
          <a:xfrm>
            <a:off x="643903" y="2777722"/>
            <a:ext cx="64749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3429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Open Sans"/>
              <a:buChar char="•"/>
            </a:pPr>
            <a:r>
              <a:rPr b="0" i="0" lang="en-US" sz="18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Nem håndtering af talerliste</a:t>
            </a:r>
            <a:endParaRPr b="0" i="0" sz="1850" u="none" cap="none" strike="noStrike"/>
          </a:p>
        </p:txBody>
      </p:sp>
      <p:sp>
        <p:nvSpPr>
          <p:cNvPr id="514" name="Google Shape;514;p48"/>
          <p:cNvSpPr/>
          <p:nvPr/>
        </p:nvSpPr>
        <p:spPr>
          <a:xfrm>
            <a:off x="643903" y="3127070"/>
            <a:ext cx="64749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3429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Open Sans"/>
              <a:buChar char="•"/>
            </a:pPr>
            <a:r>
              <a:rPr b="0" i="0" lang="en-US" sz="18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Registrering af fremmøde, stedfortrædere og habilitet</a:t>
            </a:r>
            <a:endParaRPr b="0" i="0" sz="1850" u="none" cap="none" strike="noStrike"/>
          </a:p>
        </p:txBody>
      </p:sp>
      <p:pic>
        <p:nvPicPr>
          <p:cNvPr descr="preencoded.png" id="515" name="Google Shape;51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93373" y="1368623"/>
            <a:ext cx="3726537" cy="4969312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8"/>
          <p:cNvSpPr/>
          <p:nvPr/>
        </p:nvSpPr>
        <p:spPr>
          <a:xfrm>
            <a:off x="7519154" y="6519029"/>
            <a:ext cx="6474976" cy="2575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50"/>
              <a:buFont typeface="Arial"/>
              <a:buNone/>
            </a:pPr>
            <a:r>
              <a:t/>
            </a:r>
            <a:endParaRPr b="0" i="0" sz="1250" u="none" cap="none" strike="noStrike"/>
          </a:p>
        </p:txBody>
      </p:sp>
      <p:sp>
        <p:nvSpPr>
          <p:cNvPr id="517" name="Google Shape;517;p48"/>
          <p:cNvSpPr/>
          <p:nvPr/>
        </p:nvSpPr>
        <p:spPr>
          <a:xfrm>
            <a:off x="643890" y="7102554"/>
            <a:ext cx="13342620" cy="684133"/>
          </a:xfrm>
          <a:prstGeom prst="roundRect">
            <a:avLst>
              <a:gd fmla="val 9884" name="adj"/>
            </a:avLst>
          </a:prstGeom>
          <a:solidFill>
            <a:srgbClr val="0223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18" name="Google Shape;518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862" y="7353419"/>
            <a:ext cx="201216" cy="160973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48"/>
          <p:cNvSpPr/>
          <p:nvPr/>
        </p:nvSpPr>
        <p:spPr>
          <a:xfrm>
            <a:off x="1167051" y="7303770"/>
            <a:ext cx="12658487" cy="2575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50"/>
              <a:buFont typeface="Open Sans"/>
              <a:buNone/>
            </a:pPr>
            <a:r>
              <a:rPr b="0" i="0" lang="en-US" sz="16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Dette er et tilkøbsmodul</a:t>
            </a:r>
            <a:endParaRPr b="0" i="0" sz="1650" u="none" cap="none" strike="noStrike"/>
          </a:p>
        </p:txBody>
      </p:sp>
      <p:sp>
        <p:nvSpPr>
          <p:cNvPr id="520" name="Google Shape;520;p48"/>
          <p:cNvSpPr/>
          <p:nvPr/>
        </p:nvSpPr>
        <p:spPr>
          <a:xfrm>
            <a:off x="643903" y="3476432"/>
            <a:ext cx="64749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3429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Open Sans"/>
              <a:buChar char="•"/>
            </a:pPr>
            <a:r>
              <a:rPr lang="en-US" sz="18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Alt til mødedeltagerne samlet under 1 login</a:t>
            </a:r>
            <a:endParaRPr b="0" i="0" sz="1850" u="none" cap="none" strike="noStrike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9"/>
          <p:cNvSpPr/>
          <p:nvPr/>
        </p:nvSpPr>
        <p:spPr>
          <a:xfrm>
            <a:off x="612100" y="420767"/>
            <a:ext cx="4167307" cy="4782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FirstAgenda Datascan</a:t>
            </a:r>
            <a:endParaRPr b="0" i="0" sz="3000" u="none" cap="none" strike="noStrike"/>
          </a:p>
        </p:txBody>
      </p:sp>
      <p:sp>
        <p:nvSpPr>
          <p:cNvPr id="527" name="Google Shape;527;p49"/>
          <p:cNvSpPr/>
          <p:nvPr/>
        </p:nvSpPr>
        <p:spPr>
          <a:xfrm>
            <a:off x="612100" y="1266230"/>
            <a:ext cx="6516410" cy="2447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r>
              <a:t/>
            </a:r>
            <a:endParaRPr b="0" i="0" sz="1600" u="none" cap="none" strike="noStrike"/>
          </a:p>
        </p:txBody>
      </p:sp>
      <p:sp>
        <p:nvSpPr>
          <p:cNvPr id="528" name="Google Shape;528;p49"/>
          <p:cNvSpPr/>
          <p:nvPr/>
        </p:nvSpPr>
        <p:spPr>
          <a:xfrm>
            <a:off x="612100" y="1648658"/>
            <a:ext cx="6516410" cy="489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FirstAgenda Datascan-funktionen giver jer mulighed for at automatisere scanningen af mødemateriale for at identificere og markere følsomme personoplysninger:</a:t>
            </a:r>
            <a:endParaRPr b="0" i="0" sz="1600" u="none" cap="none" strike="noStrike"/>
          </a:p>
        </p:txBody>
      </p:sp>
      <p:sp>
        <p:nvSpPr>
          <p:cNvPr id="529" name="Google Shape;529;p49"/>
          <p:cNvSpPr/>
          <p:nvPr/>
        </p:nvSpPr>
        <p:spPr>
          <a:xfrm>
            <a:off x="612150" y="2988330"/>
            <a:ext cx="65163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34290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Char char="•"/>
            </a:pPr>
            <a:r>
              <a:rPr b="0" i="0" lang="en-US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CPR-numre</a:t>
            </a:r>
            <a:endParaRPr b="0" i="0" sz="1600" u="none" cap="none" strike="noStrike"/>
          </a:p>
        </p:txBody>
      </p:sp>
      <p:sp>
        <p:nvSpPr>
          <p:cNvPr id="530" name="Google Shape;530;p49"/>
          <p:cNvSpPr/>
          <p:nvPr/>
        </p:nvSpPr>
        <p:spPr>
          <a:xfrm>
            <a:off x="612150" y="3286581"/>
            <a:ext cx="65163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34290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Char char="•"/>
            </a:pPr>
            <a:r>
              <a:rPr b="0" i="0" lang="en-US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E-mailadresser</a:t>
            </a:r>
            <a:endParaRPr b="0" i="0" sz="1600" u="none" cap="none" strike="noStrike"/>
          </a:p>
        </p:txBody>
      </p:sp>
      <p:sp>
        <p:nvSpPr>
          <p:cNvPr id="531" name="Google Shape;531;p49"/>
          <p:cNvSpPr/>
          <p:nvPr/>
        </p:nvSpPr>
        <p:spPr>
          <a:xfrm>
            <a:off x="612150" y="3584833"/>
            <a:ext cx="65163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34290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Char char="•"/>
            </a:pPr>
            <a:r>
              <a:rPr b="0" i="0" lang="en-US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Telefonnumre</a:t>
            </a:r>
            <a:endParaRPr b="0" i="0" sz="1600" u="none" cap="none" strike="noStrike"/>
          </a:p>
        </p:txBody>
      </p:sp>
      <p:sp>
        <p:nvSpPr>
          <p:cNvPr id="532" name="Google Shape;532;p49"/>
          <p:cNvSpPr/>
          <p:nvPr/>
        </p:nvSpPr>
        <p:spPr>
          <a:xfrm>
            <a:off x="612150" y="4258687"/>
            <a:ext cx="6516300" cy="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Dette sikrer, at ingen fortrolige oplysninger utilsigtet offentliggøres, inden materialet frigives til offentligheden. Det hjælper med at opretholde databeskyttelse og overholde GDPR-krav.</a:t>
            </a:r>
            <a:endParaRPr b="0" i="0" sz="1600" u="none" cap="none" strike="noStrike"/>
          </a:p>
        </p:txBody>
      </p:sp>
      <p:pic>
        <p:nvPicPr>
          <p:cNvPr descr="preencoded.png" id="533" name="Google Shape;53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9510" y="1300758"/>
            <a:ext cx="6516410" cy="651641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49"/>
          <p:cNvSpPr/>
          <p:nvPr/>
        </p:nvSpPr>
        <p:spPr>
          <a:xfrm>
            <a:off x="612100" y="7167096"/>
            <a:ext cx="13406100" cy="650100"/>
          </a:xfrm>
          <a:prstGeom prst="roundRect">
            <a:avLst>
              <a:gd fmla="val 9888" name="adj"/>
            </a:avLst>
          </a:prstGeom>
          <a:solidFill>
            <a:srgbClr val="0223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35" name="Google Shape;535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5096" y="7399625"/>
            <a:ext cx="191214" cy="15299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49"/>
          <p:cNvSpPr/>
          <p:nvPr/>
        </p:nvSpPr>
        <p:spPr>
          <a:xfrm>
            <a:off x="1109305" y="7358311"/>
            <a:ext cx="127560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Dette er et tilkøbsmodul</a:t>
            </a:r>
            <a:endParaRPr b="0" i="0" sz="1600" u="none" cap="none" strike="noStrike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0"/>
          <p:cNvSpPr/>
          <p:nvPr/>
        </p:nvSpPr>
        <p:spPr>
          <a:xfrm>
            <a:off x="793790" y="643414"/>
            <a:ext cx="6765012" cy="620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Open Sans"/>
              <a:buNone/>
            </a:pPr>
            <a:r>
              <a:rPr b="1" i="0" lang="en-US" sz="3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Opsummering: Trin for Trin</a:t>
            </a:r>
            <a:endParaRPr b="0" i="0" sz="3900" u="none" cap="none" strike="noStrike"/>
          </a:p>
        </p:txBody>
      </p:sp>
      <p:sp>
        <p:nvSpPr>
          <p:cNvPr id="543" name="Google Shape;543;p50"/>
          <p:cNvSpPr/>
          <p:nvPr/>
        </p:nvSpPr>
        <p:spPr>
          <a:xfrm>
            <a:off x="7303770" y="1660327"/>
            <a:ext cx="22860" cy="5925860"/>
          </a:xfrm>
          <a:prstGeom prst="roundRect">
            <a:avLst>
              <a:gd fmla="val 364651" name="adj"/>
            </a:avLst>
          </a:prstGeom>
          <a:solidFill>
            <a:srgbClr val="951C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50"/>
          <p:cNvSpPr/>
          <p:nvPr/>
        </p:nvSpPr>
        <p:spPr>
          <a:xfrm>
            <a:off x="6519505" y="1872139"/>
            <a:ext cx="595313" cy="22860"/>
          </a:xfrm>
          <a:prstGeom prst="roundRect">
            <a:avLst>
              <a:gd fmla="val 364651" name="adj"/>
            </a:avLst>
          </a:prstGeom>
          <a:solidFill>
            <a:srgbClr val="951C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50"/>
          <p:cNvSpPr/>
          <p:nvPr/>
        </p:nvSpPr>
        <p:spPr>
          <a:xfrm>
            <a:off x="7091958" y="1660327"/>
            <a:ext cx="446484" cy="446484"/>
          </a:xfrm>
          <a:prstGeom prst="roundRect">
            <a:avLst>
              <a:gd fmla="val 18670" name="adj"/>
            </a:avLst>
          </a:prstGeom>
          <a:solidFill>
            <a:srgbClr val="7C0323"/>
          </a:solidFill>
          <a:ln cap="flat" cmpd="sng" w="95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50"/>
          <p:cNvSpPr/>
          <p:nvPr/>
        </p:nvSpPr>
        <p:spPr>
          <a:xfrm>
            <a:off x="7166372" y="1697534"/>
            <a:ext cx="297656" cy="372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Open Sans"/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0" i="0" sz="2300" u="none" cap="none" strike="noStrike"/>
          </a:p>
        </p:txBody>
      </p:sp>
      <p:sp>
        <p:nvSpPr>
          <p:cNvPr id="547" name="Google Shape;547;p50"/>
          <p:cNvSpPr/>
          <p:nvPr/>
        </p:nvSpPr>
        <p:spPr>
          <a:xfrm>
            <a:off x="3842028" y="1728549"/>
            <a:ext cx="2480905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Før valget</a:t>
            </a:r>
            <a:endParaRPr b="0" i="0" sz="1950" u="none" cap="none" strike="noStrike"/>
          </a:p>
        </p:txBody>
      </p:sp>
      <p:sp>
        <p:nvSpPr>
          <p:cNvPr id="548" name="Google Shape;548;p50"/>
          <p:cNvSpPr/>
          <p:nvPr/>
        </p:nvSpPr>
        <p:spPr>
          <a:xfrm>
            <a:off x="793790" y="2157770"/>
            <a:ext cx="5529143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Planlæg jeres strategi for udvalg og brugere. Beslut hvilket scenarie I vil følge for udvalgsadministration.</a:t>
            </a:r>
            <a:endParaRPr b="0" i="0" sz="1550" u="none" cap="none" strike="noStrike"/>
          </a:p>
        </p:txBody>
      </p:sp>
      <p:sp>
        <p:nvSpPr>
          <p:cNvPr id="549" name="Google Shape;549;p50"/>
          <p:cNvSpPr/>
          <p:nvPr/>
        </p:nvSpPr>
        <p:spPr>
          <a:xfrm>
            <a:off x="7515582" y="3062764"/>
            <a:ext cx="595313" cy="22860"/>
          </a:xfrm>
          <a:prstGeom prst="roundRect">
            <a:avLst>
              <a:gd fmla="val 364651" name="adj"/>
            </a:avLst>
          </a:prstGeom>
          <a:solidFill>
            <a:srgbClr val="951C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50"/>
          <p:cNvSpPr/>
          <p:nvPr/>
        </p:nvSpPr>
        <p:spPr>
          <a:xfrm>
            <a:off x="7091958" y="2850952"/>
            <a:ext cx="446484" cy="446484"/>
          </a:xfrm>
          <a:prstGeom prst="roundRect">
            <a:avLst>
              <a:gd fmla="val 18670" name="adj"/>
            </a:avLst>
          </a:prstGeom>
          <a:solidFill>
            <a:srgbClr val="7C0323"/>
          </a:solidFill>
          <a:ln cap="flat" cmpd="sng" w="95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50"/>
          <p:cNvSpPr/>
          <p:nvPr/>
        </p:nvSpPr>
        <p:spPr>
          <a:xfrm>
            <a:off x="7166372" y="2888159"/>
            <a:ext cx="297656" cy="372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Open Sans"/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b="0" i="0" sz="2300" u="none" cap="none" strike="noStrike"/>
          </a:p>
        </p:txBody>
      </p:sp>
      <p:sp>
        <p:nvSpPr>
          <p:cNvPr id="552" name="Google Shape;552;p50"/>
          <p:cNvSpPr/>
          <p:nvPr/>
        </p:nvSpPr>
        <p:spPr>
          <a:xfrm>
            <a:off x="8307467" y="2919174"/>
            <a:ext cx="2480905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Efter valget</a:t>
            </a:r>
            <a:endParaRPr b="0" i="0" sz="1950" u="none" cap="none" strike="noStrike"/>
          </a:p>
        </p:txBody>
      </p:sp>
      <p:sp>
        <p:nvSpPr>
          <p:cNvPr id="553" name="Google Shape;553;p50"/>
          <p:cNvSpPr/>
          <p:nvPr/>
        </p:nvSpPr>
        <p:spPr>
          <a:xfrm>
            <a:off x="8307467" y="3348395"/>
            <a:ext cx="5529143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Omdøb gamle udvalg og gør dem historiske. Forbered opsætning af nye udvalg.</a:t>
            </a:r>
            <a:endParaRPr b="0" i="0" sz="1550" u="none" cap="none" strike="noStrike"/>
          </a:p>
        </p:txBody>
      </p:sp>
      <p:sp>
        <p:nvSpPr>
          <p:cNvPr id="554" name="Google Shape;554;p50"/>
          <p:cNvSpPr/>
          <p:nvPr/>
        </p:nvSpPr>
        <p:spPr>
          <a:xfrm>
            <a:off x="6519505" y="4089083"/>
            <a:ext cx="595313" cy="22860"/>
          </a:xfrm>
          <a:prstGeom prst="roundRect">
            <a:avLst>
              <a:gd fmla="val 364651" name="adj"/>
            </a:avLst>
          </a:prstGeom>
          <a:solidFill>
            <a:srgbClr val="951C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50"/>
          <p:cNvSpPr/>
          <p:nvPr/>
        </p:nvSpPr>
        <p:spPr>
          <a:xfrm>
            <a:off x="7091958" y="3877270"/>
            <a:ext cx="446484" cy="446484"/>
          </a:xfrm>
          <a:prstGeom prst="roundRect">
            <a:avLst>
              <a:gd fmla="val 18670" name="adj"/>
            </a:avLst>
          </a:prstGeom>
          <a:solidFill>
            <a:srgbClr val="7C0323"/>
          </a:solidFill>
          <a:ln cap="flat" cmpd="sng" w="95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50"/>
          <p:cNvSpPr/>
          <p:nvPr/>
        </p:nvSpPr>
        <p:spPr>
          <a:xfrm>
            <a:off x="7166372" y="3914477"/>
            <a:ext cx="297656" cy="372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Open Sans"/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b="0" i="0" sz="2300" u="none" cap="none" strike="noStrike"/>
          </a:p>
        </p:txBody>
      </p:sp>
      <p:sp>
        <p:nvSpPr>
          <p:cNvPr id="557" name="Google Shape;557;p50"/>
          <p:cNvSpPr/>
          <p:nvPr/>
        </p:nvSpPr>
        <p:spPr>
          <a:xfrm>
            <a:off x="3627239" y="3945493"/>
            <a:ext cx="2695694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Konstituerende møde</a:t>
            </a:r>
            <a:endParaRPr b="0" i="0" sz="1950" u="none" cap="none" strike="noStrike"/>
          </a:p>
        </p:txBody>
      </p:sp>
      <p:sp>
        <p:nvSpPr>
          <p:cNvPr id="558" name="Google Shape;558;p50"/>
          <p:cNvSpPr/>
          <p:nvPr/>
        </p:nvSpPr>
        <p:spPr>
          <a:xfrm>
            <a:off x="793790" y="4374713"/>
            <a:ext cx="5529143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Opret det konstituerende møde og tilknyt nye medlemmer.</a:t>
            </a:r>
            <a:endParaRPr b="0" i="0" sz="1550" u="none" cap="none" strike="noStrike"/>
          </a:p>
        </p:txBody>
      </p:sp>
      <p:sp>
        <p:nvSpPr>
          <p:cNvPr id="559" name="Google Shape;559;p50"/>
          <p:cNvSpPr/>
          <p:nvPr/>
        </p:nvSpPr>
        <p:spPr>
          <a:xfrm>
            <a:off x="7515582" y="5115520"/>
            <a:ext cx="595313" cy="22860"/>
          </a:xfrm>
          <a:prstGeom prst="roundRect">
            <a:avLst>
              <a:gd fmla="val 364651" name="adj"/>
            </a:avLst>
          </a:prstGeom>
          <a:solidFill>
            <a:srgbClr val="951C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50"/>
          <p:cNvSpPr/>
          <p:nvPr/>
        </p:nvSpPr>
        <p:spPr>
          <a:xfrm>
            <a:off x="7091958" y="4903708"/>
            <a:ext cx="446484" cy="446484"/>
          </a:xfrm>
          <a:prstGeom prst="roundRect">
            <a:avLst>
              <a:gd fmla="val 18670" name="adj"/>
            </a:avLst>
          </a:prstGeom>
          <a:solidFill>
            <a:srgbClr val="7C0323"/>
          </a:solidFill>
          <a:ln cap="flat" cmpd="sng" w="95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50"/>
          <p:cNvSpPr/>
          <p:nvPr/>
        </p:nvSpPr>
        <p:spPr>
          <a:xfrm>
            <a:off x="7166372" y="4940915"/>
            <a:ext cx="297656" cy="372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Open Sans"/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b="0" i="0" sz="2300" u="none" cap="none" strike="noStrike"/>
          </a:p>
        </p:txBody>
      </p:sp>
      <p:sp>
        <p:nvSpPr>
          <p:cNvPr id="562" name="Google Shape;562;p50"/>
          <p:cNvSpPr/>
          <p:nvPr/>
        </p:nvSpPr>
        <p:spPr>
          <a:xfrm>
            <a:off x="8307467" y="4971931"/>
            <a:ext cx="2480905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Nye udvalg</a:t>
            </a:r>
            <a:endParaRPr b="0" i="0" sz="1950" u="none" cap="none" strike="noStrike"/>
          </a:p>
        </p:txBody>
      </p:sp>
      <p:sp>
        <p:nvSpPr>
          <p:cNvPr id="563" name="Google Shape;563;p50"/>
          <p:cNvSpPr/>
          <p:nvPr/>
        </p:nvSpPr>
        <p:spPr>
          <a:xfrm>
            <a:off x="8307467" y="5401151"/>
            <a:ext cx="5529143" cy="9526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Implementer jeres valgte strategi for udvalgsadministration. Konfigurer publicering af nye udvalg.</a:t>
            </a:r>
            <a:endParaRPr b="0" i="0" sz="1550" u="none" cap="none" strike="noStrike"/>
          </a:p>
        </p:txBody>
      </p:sp>
      <p:sp>
        <p:nvSpPr>
          <p:cNvPr id="564" name="Google Shape;564;p50"/>
          <p:cNvSpPr/>
          <p:nvPr/>
        </p:nvSpPr>
        <p:spPr>
          <a:xfrm>
            <a:off x="6519505" y="6141958"/>
            <a:ext cx="595313" cy="22860"/>
          </a:xfrm>
          <a:prstGeom prst="roundRect">
            <a:avLst>
              <a:gd fmla="val 364651" name="adj"/>
            </a:avLst>
          </a:prstGeom>
          <a:solidFill>
            <a:srgbClr val="951C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50"/>
          <p:cNvSpPr/>
          <p:nvPr/>
        </p:nvSpPr>
        <p:spPr>
          <a:xfrm>
            <a:off x="7091958" y="5930146"/>
            <a:ext cx="446484" cy="446484"/>
          </a:xfrm>
          <a:prstGeom prst="roundRect">
            <a:avLst>
              <a:gd fmla="val 18670" name="adj"/>
            </a:avLst>
          </a:prstGeom>
          <a:solidFill>
            <a:srgbClr val="7C0323"/>
          </a:solidFill>
          <a:ln cap="flat" cmpd="sng" w="95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50"/>
          <p:cNvSpPr/>
          <p:nvPr/>
        </p:nvSpPr>
        <p:spPr>
          <a:xfrm>
            <a:off x="7166372" y="5967353"/>
            <a:ext cx="297656" cy="372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Open Sans"/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b="0" i="0" sz="2300" u="none" cap="none" strike="noStrike"/>
          </a:p>
        </p:txBody>
      </p:sp>
      <p:sp>
        <p:nvSpPr>
          <p:cNvPr id="567" name="Google Shape;567;p50"/>
          <p:cNvSpPr/>
          <p:nvPr/>
        </p:nvSpPr>
        <p:spPr>
          <a:xfrm>
            <a:off x="3623548" y="5998369"/>
            <a:ext cx="2699385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Brugeradministration</a:t>
            </a:r>
            <a:endParaRPr b="0" i="0" sz="1950" u="none" cap="none" strike="noStrike"/>
          </a:p>
        </p:txBody>
      </p:sp>
      <p:sp>
        <p:nvSpPr>
          <p:cNvPr id="568" name="Google Shape;568;p50"/>
          <p:cNvSpPr/>
          <p:nvPr/>
        </p:nvSpPr>
        <p:spPr>
          <a:xfrm>
            <a:off x="793790" y="6427589"/>
            <a:ext cx="5529143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Deaktiver gamle brugere og opret nye efter jeres login-metode.</a:t>
            </a:r>
            <a:endParaRPr b="0" i="0" sz="1550" u="none" cap="none" strike="noStrike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74" name="Google Shape;57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2480905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51"/>
          <p:cNvSpPr/>
          <p:nvPr/>
        </p:nvSpPr>
        <p:spPr>
          <a:xfrm>
            <a:off x="793790" y="3565446"/>
            <a:ext cx="9227225" cy="620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Open Sans"/>
              <a:buNone/>
            </a:pPr>
            <a:r>
              <a:rPr b="1" i="0" lang="en-US" sz="3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Huskeliste til opsætning i Publication</a:t>
            </a:r>
            <a:endParaRPr b="0" i="0" sz="3900" u="none" cap="none" strike="noStrike"/>
          </a:p>
        </p:txBody>
      </p:sp>
      <p:sp>
        <p:nvSpPr>
          <p:cNvPr id="576" name="Google Shape;576;p51"/>
          <p:cNvSpPr/>
          <p:nvPr/>
        </p:nvSpPr>
        <p:spPr>
          <a:xfrm>
            <a:off x="793790" y="4483179"/>
            <a:ext cx="446484" cy="446484"/>
          </a:xfrm>
          <a:prstGeom prst="roundRect">
            <a:avLst>
              <a:gd fmla="val 18670" name="adj"/>
            </a:avLst>
          </a:prstGeom>
          <a:solidFill>
            <a:srgbClr val="7C0323"/>
          </a:solidFill>
          <a:ln cap="flat" cmpd="sng" w="95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51"/>
          <p:cNvSpPr/>
          <p:nvPr/>
        </p:nvSpPr>
        <p:spPr>
          <a:xfrm>
            <a:off x="868204" y="4520386"/>
            <a:ext cx="297656" cy="372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Open Sans"/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0" i="0" sz="2300" u="none" cap="none" strike="noStrike"/>
          </a:p>
        </p:txBody>
      </p:sp>
      <p:sp>
        <p:nvSpPr>
          <p:cNvPr id="578" name="Google Shape;578;p51"/>
          <p:cNvSpPr/>
          <p:nvPr/>
        </p:nvSpPr>
        <p:spPr>
          <a:xfrm>
            <a:off x="1438621" y="4551400"/>
            <a:ext cx="4188300" cy="3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Omdøb gamle udvalg i Prepar</a:t>
            </a:r>
            <a:r>
              <a:rPr b="1" lang="en-US" sz="19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</a:t>
            </a:r>
            <a:endParaRPr b="0" i="0" sz="1950" u="none" cap="none" strike="noStrike"/>
          </a:p>
        </p:txBody>
      </p:sp>
      <p:sp>
        <p:nvSpPr>
          <p:cNvPr id="579" name="Google Shape;579;p51"/>
          <p:cNvSpPr/>
          <p:nvPr/>
        </p:nvSpPr>
        <p:spPr>
          <a:xfrm>
            <a:off x="1438632" y="4980623"/>
            <a:ext cx="5752505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Tilføj årstal til navnene (f.eks. "Byrådet 2022-2025") og gør dem historiske</a:t>
            </a:r>
            <a:endParaRPr b="0" i="0" sz="1550" u="none" cap="none" strike="noStrike"/>
          </a:p>
        </p:txBody>
      </p:sp>
      <p:sp>
        <p:nvSpPr>
          <p:cNvPr id="580" name="Google Shape;580;p51"/>
          <p:cNvSpPr/>
          <p:nvPr/>
        </p:nvSpPr>
        <p:spPr>
          <a:xfrm>
            <a:off x="7439144" y="4483179"/>
            <a:ext cx="446484" cy="446484"/>
          </a:xfrm>
          <a:prstGeom prst="roundRect">
            <a:avLst>
              <a:gd fmla="val 18670" name="adj"/>
            </a:avLst>
          </a:prstGeom>
          <a:solidFill>
            <a:srgbClr val="7C0323"/>
          </a:solidFill>
          <a:ln cap="flat" cmpd="sng" w="95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51"/>
          <p:cNvSpPr/>
          <p:nvPr/>
        </p:nvSpPr>
        <p:spPr>
          <a:xfrm>
            <a:off x="7513558" y="4520386"/>
            <a:ext cx="297656" cy="372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Open Sans"/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b="0" i="0" sz="2300" u="none" cap="none" strike="noStrike"/>
          </a:p>
        </p:txBody>
      </p:sp>
      <p:sp>
        <p:nvSpPr>
          <p:cNvPr id="582" name="Google Shape;582;p51"/>
          <p:cNvSpPr/>
          <p:nvPr/>
        </p:nvSpPr>
        <p:spPr>
          <a:xfrm>
            <a:off x="8083987" y="4551402"/>
            <a:ext cx="4342686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Konfigurer nye udvalg i Publication</a:t>
            </a:r>
            <a:endParaRPr b="0" i="0" sz="1950" u="none" cap="none" strike="noStrike"/>
          </a:p>
        </p:txBody>
      </p:sp>
      <p:sp>
        <p:nvSpPr>
          <p:cNvPr id="583" name="Google Shape;583;p51"/>
          <p:cNvSpPr/>
          <p:nvPr/>
        </p:nvSpPr>
        <p:spPr>
          <a:xfrm>
            <a:off x="8083987" y="4980623"/>
            <a:ext cx="5752624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Tilføj udvalgene i Publicerings API og sæt flueben ved dem i admin.agendapublication.dk</a:t>
            </a:r>
            <a:endParaRPr b="0" i="0" sz="1550" u="none" cap="none" strike="noStrike"/>
          </a:p>
        </p:txBody>
      </p:sp>
      <p:sp>
        <p:nvSpPr>
          <p:cNvPr id="584" name="Google Shape;584;p51"/>
          <p:cNvSpPr/>
          <p:nvPr/>
        </p:nvSpPr>
        <p:spPr>
          <a:xfrm>
            <a:off x="793790" y="6012537"/>
            <a:ext cx="446484" cy="446484"/>
          </a:xfrm>
          <a:prstGeom prst="roundRect">
            <a:avLst>
              <a:gd fmla="val 18670" name="adj"/>
            </a:avLst>
          </a:prstGeom>
          <a:solidFill>
            <a:srgbClr val="7C0323"/>
          </a:solidFill>
          <a:ln cap="flat" cmpd="sng" w="95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51"/>
          <p:cNvSpPr/>
          <p:nvPr/>
        </p:nvSpPr>
        <p:spPr>
          <a:xfrm>
            <a:off x="868204" y="6049744"/>
            <a:ext cx="297656" cy="372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Open Sans"/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b="0" i="0" sz="2300" u="none" cap="none" strike="noStrike"/>
          </a:p>
        </p:txBody>
      </p:sp>
      <p:sp>
        <p:nvSpPr>
          <p:cNvPr id="586" name="Google Shape;586;p51"/>
          <p:cNvSpPr/>
          <p:nvPr/>
        </p:nvSpPr>
        <p:spPr>
          <a:xfrm>
            <a:off x="1438626" y="6080750"/>
            <a:ext cx="5337000" cy="3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Tilknyt udvalg til grupper i Publication</a:t>
            </a:r>
            <a:endParaRPr b="0" i="0" sz="1950" u="none" cap="none" strike="noStrike"/>
          </a:p>
        </p:txBody>
      </p:sp>
      <p:sp>
        <p:nvSpPr>
          <p:cNvPr id="587" name="Google Shape;587;p51"/>
          <p:cNvSpPr/>
          <p:nvPr/>
        </p:nvSpPr>
        <p:spPr>
          <a:xfrm>
            <a:off x="1438632" y="6509980"/>
            <a:ext cx="5752505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Sørg for at tilknytte udvalgene til de korrekte grupper under "Gruppering"</a:t>
            </a:r>
            <a:endParaRPr b="0" i="0" sz="1550" u="none" cap="none" strike="noStrike"/>
          </a:p>
        </p:txBody>
      </p:sp>
      <p:sp>
        <p:nvSpPr>
          <p:cNvPr id="588" name="Google Shape;588;p51"/>
          <p:cNvSpPr/>
          <p:nvPr/>
        </p:nvSpPr>
        <p:spPr>
          <a:xfrm>
            <a:off x="7439144" y="6012537"/>
            <a:ext cx="446484" cy="446484"/>
          </a:xfrm>
          <a:prstGeom prst="roundRect">
            <a:avLst>
              <a:gd fmla="val 18670" name="adj"/>
            </a:avLst>
          </a:prstGeom>
          <a:solidFill>
            <a:srgbClr val="7C0323"/>
          </a:solidFill>
          <a:ln cap="flat" cmpd="sng" w="95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51"/>
          <p:cNvSpPr/>
          <p:nvPr/>
        </p:nvSpPr>
        <p:spPr>
          <a:xfrm>
            <a:off x="7513558" y="6049744"/>
            <a:ext cx="297656" cy="372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Open Sans"/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b="0" i="0" sz="2300" u="none" cap="none" strike="noStrike"/>
          </a:p>
        </p:txBody>
      </p:sp>
      <p:sp>
        <p:nvSpPr>
          <p:cNvPr id="590" name="Google Shape;590;p51"/>
          <p:cNvSpPr/>
          <p:nvPr/>
        </p:nvSpPr>
        <p:spPr>
          <a:xfrm>
            <a:off x="8083987" y="6080760"/>
            <a:ext cx="3488650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Informer om abonnementer</a:t>
            </a:r>
            <a:endParaRPr b="0" i="0" sz="1950" u="none" cap="none" strike="noStrike"/>
          </a:p>
        </p:txBody>
      </p:sp>
      <p:sp>
        <p:nvSpPr>
          <p:cNvPr id="591" name="Google Shape;591;p51"/>
          <p:cNvSpPr/>
          <p:nvPr/>
        </p:nvSpPr>
        <p:spPr>
          <a:xfrm>
            <a:off x="8083987" y="6509980"/>
            <a:ext cx="5752624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Gør borgerne opmærksomme på, at de skal tilmelde sig de nye udvalg igen</a:t>
            </a:r>
            <a:endParaRPr b="0" i="0" sz="1550" u="none" cap="none" strike="noStrike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97" name="Google Shape;597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52"/>
          <p:cNvSpPr/>
          <p:nvPr/>
        </p:nvSpPr>
        <p:spPr>
          <a:xfrm>
            <a:off x="793790" y="2160151"/>
            <a:ext cx="4961811" cy="620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Open Sans"/>
              <a:buNone/>
            </a:pPr>
            <a:r>
              <a:rPr b="1" i="0" lang="en-US" sz="3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Tak for i dag!</a:t>
            </a:r>
            <a:endParaRPr b="0" i="0" sz="3900" u="none" cap="none" strike="noStrike"/>
          </a:p>
        </p:txBody>
      </p:sp>
      <p:sp>
        <p:nvSpPr>
          <p:cNvPr id="599" name="Google Shape;599;p52"/>
          <p:cNvSpPr/>
          <p:nvPr/>
        </p:nvSpPr>
        <p:spPr>
          <a:xfrm>
            <a:off x="793790" y="3077885"/>
            <a:ext cx="6847284" cy="8558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2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50"/>
              <a:buFont typeface="Open Sans"/>
              <a:buNone/>
            </a:pPr>
            <a:r>
              <a:rPr b="1" i="0" lang="en-US" sz="53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Spørgsmål?</a:t>
            </a:r>
            <a:endParaRPr b="0" i="0" sz="5350" u="none" cap="none" strike="noStrike"/>
          </a:p>
        </p:txBody>
      </p:sp>
      <p:sp>
        <p:nvSpPr>
          <p:cNvPr id="600" name="Google Shape;600;p52"/>
          <p:cNvSpPr/>
          <p:nvPr/>
        </p:nvSpPr>
        <p:spPr>
          <a:xfrm>
            <a:off x="793790" y="4429720"/>
            <a:ext cx="2480905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Kontakt</a:t>
            </a:r>
            <a:endParaRPr b="0" i="0" sz="1950" u="none" cap="none" strike="noStrike"/>
          </a:p>
        </p:txBody>
      </p:sp>
      <p:sp>
        <p:nvSpPr>
          <p:cNvPr id="601" name="Google Shape;601;p52"/>
          <p:cNvSpPr/>
          <p:nvPr/>
        </p:nvSpPr>
        <p:spPr>
          <a:xfrm>
            <a:off x="793790" y="4938236"/>
            <a:ext cx="3536156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Kontakt vores support, hvis I har spørgsmål efter webinaret.</a:t>
            </a:r>
            <a:endParaRPr b="0" i="0" sz="1550" u="none" cap="none" strike="noStrike"/>
          </a:p>
        </p:txBody>
      </p:sp>
      <p:sp>
        <p:nvSpPr>
          <p:cNvPr id="602" name="Google Shape;602;p52"/>
          <p:cNvSpPr/>
          <p:nvPr/>
        </p:nvSpPr>
        <p:spPr>
          <a:xfrm>
            <a:off x="4821674" y="4429720"/>
            <a:ext cx="2480905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Ressourcer</a:t>
            </a:r>
            <a:endParaRPr b="0" i="0" sz="1950" u="none" cap="none" strike="noStrike"/>
          </a:p>
        </p:txBody>
      </p:sp>
      <p:sp>
        <p:nvSpPr>
          <p:cNvPr id="603" name="Google Shape;603;p52"/>
          <p:cNvSpPr/>
          <p:nvPr/>
        </p:nvSpPr>
        <p:spPr>
          <a:xfrm>
            <a:off x="4821674" y="4938236"/>
            <a:ext cx="3536156" cy="9526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Husk at tilmelde jer nyhedsbrevet for at holde jer opdateret om nye funktioner og forbedringer.</a:t>
            </a:r>
            <a:endParaRPr b="0" i="0" sz="1550" u="none" cap="none" strike="noStrik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/>
          <p:nvPr/>
        </p:nvSpPr>
        <p:spPr>
          <a:xfrm>
            <a:off x="793790" y="1938099"/>
            <a:ext cx="9213175" cy="620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Open Sans"/>
              <a:buNone/>
            </a:pPr>
            <a:r>
              <a:rPr b="1" i="0" lang="en-US" sz="3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Udvalgsadministration: Tre Scenarier</a:t>
            </a:r>
            <a:endParaRPr b="0" i="0" sz="3900" u="none" cap="none" strike="noStrike"/>
          </a:p>
        </p:txBody>
      </p:sp>
      <p:sp>
        <p:nvSpPr>
          <p:cNvPr id="142" name="Google Shape;142;p30"/>
          <p:cNvSpPr/>
          <p:nvPr/>
        </p:nvSpPr>
        <p:spPr>
          <a:xfrm>
            <a:off x="793790" y="2955012"/>
            <a:ext cx="13042821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Der er tre forskellige måder at håndtere udvalg på ved kommunalvalg:</a:t>
            </a:r>
            <a:endParaRPr b="0" i="0" sz="1550" u="none" cap="none" strike="noStrike"/>
          </a:p>
        </p:txBody>
      </p:sp>
      <p:pic>
        <p:nvPicPr>
          <p:cNvPr descr="preencoded.png" id="143" name="Google Shape;14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790" y="3495794"/>
            <a:ext cx="4347567" cy="79379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0"/>
          <p:cNvSpPr/>
          <p:nvPr/>
        </p:nvSpPr>
        <p:spPr>
          <a:xfrm>
            <a:off x="992148" y="4487942"/>
            <a:ext cx="3846909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Fortsætte i ESDH, nye i Prepare</a:t>
            </a:r>
            <a:endParaRPr b="0" i="0" sz="1950" u="none" cap="none" strike="noStrike"/>
          </a:p>
        </p:txBody>
      </p:sp>
      <p:sp>
        <p:nvSpPr>
          <p:cNvPr id="145" name="Google Shape;145;p30"/>
          <p:cNvSpPr/>
          <p:nvPr/>
        </p:nvSpPr>
        <p:spPr>
          <a:xfrm>
            <a:off x="992148" y="4917162"/>
            <a:ext cx="3950851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Samme udvalg i ESDH, men nye oprettes i Prepare og Publication</a:t>
            </a:r>
            <a:endParaRPr b="0" i="0" sz="1550" u="none" cap="none" strike="noStrike"/>
          </a:p>
        </p:txBody>
      </p:sp>
      <p:pic>
        <p:nvPicPr>
          <p:cNvPr descr="preencoded.png" id="146" name="Google Shape;14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1357" y="3495794"/>
            <a:ext cx="4347567" cy="79379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0"/>
          <p:cNvSpPr/>
          <p:nvPr/>
        </p:nvSpPr>
        <p:spPr>
          <a:xfrm>
            <a:off x="5339715" y="4487942"/>
            <a:ext cx="3845481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Nye i ESDH, fortsætte i Prepare</a:t>
            </a:r>
            <a:endParaRPr b="0" i="0" sz="1950" u="none" cap="none" strike="noStrike"/>
          </a:p>
        </p:txBody>
      </p:sp>
      <p:sp>
        <p:nvSpPr>
          <p:cNvPr id="148" name="Google Shape;148;p30"/>
          <p:cNvSpPr/>
          <p:nvPr/>
        </p:nvSpPr>
        <p:spPr>
          <a:xfrm>
            <a:off x="5339715" y="4917162"/>
            <a:ext cx="3950851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Nye udvalg i ESDH, men fortsætter med eksisterende i Prepare</a:t>
            </a:r>
            <a:endParaRPr b="0" i="0" sz="1550" u="none" cap="none" strike="noStrike"/>
          </a:p>
        </p:txBody>
      </p:sp>
      <p:pic>
        <p:nvPicPr>
          <p:cNvPr descr="preencoded.png" id="149" name="Google Shape;14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88924" y="3495794"/>
            <a:ext cx="4347567" cy="79379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0"/>
          <p:cNvSpPr/>
          <p:nvPr/>
        </p:nvSpPr>
        <p:spPr>
          <a:xfrm>
            <a:off x="9687282" y="4487942"/>
            <a:ext cx="2480905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Nye udvalg overalt</a:t>
            </a:r>
            <a:endParaRPr b="0" i="0" sz="1950" u="none" cap="none" strike="noStrike"/>
          </a:p>
        </p:txBody>
      </p:sp>
      <p:sp>
        <p:nvSpPr>
          <p:cNvPr id="151" name="Google Shape;151;p30"/>
          <p:cNvSpPr/>
          <p:nvPr/>
        </p:nvSpPr>
        <p:spPr>
          <a:xfrm>
            <a:off x="9687282" y="4917162"/>
            <a:ext cx="3950851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Nye udvalg i både ESDH, Prepare og Publication</a:t>
            </a:r>
            <a:endParaRPr b="0" i="0" sz="1550" u="none" cap="none" strike="noStrike"/>
          </a:p>
        </p:txBody>
      </p:sp>
      <p:sp>
        <p:nvSpPr>
          <p:cNvPr id="152" name="Google Shape;152;p30"/>
          <p:cNvSpPr/>
          <p:nvPr/>
        </p:nvSpPr>
        <p:spPr>
          <a:xfrm>
            <a:off x="793790" y="5973842"/>
            <a:ext cx="13042821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Vi vil gennemgå hvert scenarie i detaljer på de følgende slides.</a:t>
            </a:r>
            <a:endParaRPr b="0" i="0" sz="1550" u="none" cap="none" strike="noStrik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58" name="Google Shape;15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1"/>
          <p:cNvSpPr/>
          <p:nvPr/>
        </p:nvSpPr>
        <p:spPr>
          <a:xfrm>
            <a:off x="6280190" y="955953"/>
            <a:ext cx="7556421" cy="1240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Open Sans"/>
              <a:buNone/>
            </a:pPr>
            <a:r>
              <a:rPr b="1" i="0" lang="en-US" sz="3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Scenarie A: Fortsætte i ESDH, nye i Prepare</a:t>
            </a:r>
            <a:endParaRPr b="0" i="0" sz="3900" u="none" cap="none" strike="noStrike"/>
          </a:p>
        </p:txBody>
      </p:sp>
      <p:sp>
        <p:nvSpPr>
          <p:cNvPr id="160" name="Google Shape;160;p31"/>
          <p:cNvSpPr/>
          <p:nvPr/>
        </p:nvSpPr>
        <p:spPr>
          <a:xfrm>
            <a:off x="6280190" y="2493764"/>
            <a:ext cx="198358" cy="1461016"/>
          </a:xfrm>
          <a:prstGeom prst="roundRect">
            <a:avLst>
              <a:gd fmla="val 42025" name="adj"/>
            </a:avLst>
          </a:prstGeom>
          <a:solidFill>
            <a:srgbClr val="7C0323"/>
          </a:solidFill>
          <a:ln cap="flat" cmpd="sng" w="95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31"/>
          <p:cNvSpPr/>
          <p:nvPr/>
        </p:nvSpPr>
        <p:spPr>
          <a:xfrm>
            <a:off x="6676906" y="2692122"/>
            <a:ext cx="2655808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Ændre ID'er i Prepare</a:t>
            </a:r>
            <a:endParaRPr b="0" i="0" sz="1950" u="none" cap="none" strike="noStrike"/>
          </a:p>
        </p:txBody>
      </p:sp>
      <p:sp>
        <p:nvSpPr>
          <p:cNvPr id="162" name="Google Shape;162;p31"/>
          <p:cNvSpPr/>
          <p:nvPr/>
        </p:nvSpPr>
        <p:spPr>
          <a:xfrm>
            <a:off x="6676906" y="3121343"/>
            <a:ext cx="7159704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Tilføj ekstra tegn til de eksisterende udvalgs ID'er i Prepare, så systemet ikke genkender dem ved overførsel fra ESDH</a:t>
            </a:r>
            <a:endParaRPr b="0" i="0" sz="1550" u="none" cap="none" strike="noStrike"/>
          </a:p>
        </p:txBody>
      </p:sp>
      <p:sp>
        <p:nvSpPr>
          <p:cNvPr id="163" name="Google Shape;163;p31"/>
          <p:cNvSpPr/>
          <p:nvPr/>
        </p:nvSpPr>
        <p:spPr>
          <a:xfrm>
            <a:off x="6577846" y="4153138"/>
            <a:ext cx="198358" cy="1461016"/>
          </a:xfrm>
          <a:prstGeom prst="roundRect">
            <a:avLst>
              <a:gd fmla="val 42025" name="adj"/>
            </a:avLst>
          </a:prstGeom>
          <a:solidFill>
            <a:srgbClr val="7C0323"/>
          </a:solidFill>
          <a:ln cap="flat" cmpd="sng" w="95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31"/>
          <p:cNvSpPr/>
          <p:nvPr/>
        </p:nvSpPr>
        <p:spPr>
          <a:xfrm>
            <a:off x="6974562" y="4351496"/>
            <a:ext cx="2480905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Overføre møder</a:t>
            </a:r>
            <a:endParaRPr b="0" i="0" sz="1950" u="none" cap="none" strike="noStrike"/>
          </a:p>
        </p:txBody>
      </p:sp>
      <p:sp>
        <p:nvSpPr>
          <p:cNvPr id="165" name="Google Shape;165;p31"/>
          <p:cNvSpPr/>
          <p:nvPr/>
        </p:nvSpPr>
        <p:spPr>
          <a:xfrm>
            <a:off x="6974562" y="4780717"/>
            <a:ext cx="6862048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Når I overfører de første møder fra ESDH, vil der automatisk oprettes nye udvalg i Prepare</a:t>
            </a:r>
            <a:endParaRPr b="0" i="0" sz="1550" u="none" cap="none" strike="noStrike"/>
          </a:p>
        </p:txBody>
      </p:sp>
      <p:sp>
        <p:nvSpPr>
          <p:cNvPr id="166" name="Google Shape;166;p31"/>
          <p:cNvSpPr/>
          <p:nvPr/>
        </p:nvSpPr>
        <p:spPr>
          <a:xfrm>
            <a:off x="6875502" y="5812512"/>
            <a:ext cx="198358" cy="1461016"/>
          </a:xfrm>
          <a:prstGeom prst="roundRect">
            <a:avLst>
              <a:gd fmla="val 42025" name="adj"/>
            </a:avLst>
          </a:prstGeom>
          <a:solidFill>
            <a:srgbClr val="7C0323"/>
          </a:solidFill>
          <a:ln cap="flat" cmpd="sng" w="95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31"/>
          <p:cNvSpPr/>
          <p:nvPr/>
        </p:nvSpPr>
        <p:spPr>
          <a:xfrm>
            <a:off x="7272218" y="6010870"/>
            <a:ext cx="2932509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Konfigurere publicering</a:t>
            </a:r>
            <a:endParaRPr b="0" i="0" sz="1950" u="none" cap="none" strike="noStrike"/>
          </a:p>
        </p:txBody>
      </p:sp>
      <p:sp>
        <p:nvSpPr>
          <p:cNvPr id="168" name="Google Shape;168;p31"/>
          <p:cNvSpPr/>
          <p:nvPr/>
        </p:nvSpPr>
        <p:spPr>
          <a:xfrm>
            <a:off x="7272218" y="6440091"/>
            <a:ext cx="6564392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Sæt flueben ved de nye udvalg i Publicerings API'et, så de vises på hjemmesiden</a:t>
            </a:r>
            <a:endParaRPr b="0" i="0" sz="1550" u="none" cap="none" strike="noStrik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74" name="Google Shape;17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2"/>
          <p:cNvSpPr/>
          <p:nvPr/>
        </p:nvSpPr>
        <p:spPr>
          <a:xfrm>
            <a:off x="793790" y="1462802"/>
            <a:ext cx="7556421" cy="1240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Open Sans"/>
              <a:buNone/>
            </a:pPr>
            <a:r>
              <a:rPr b="1" i="0" lang="en-US" sz="3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Scenarie B: Nye i ESDH, fortsætte i Prepare</a:t>
            </a:r>
            <a:endParaRPr b="0" i="0" sz="3900" u="none" cap="none" strike="noStrike"/>
          </a:p>
        </p:txBody>
      </p:sp>
      <p:sp>
        <p:nvSpPr>
          <p:cNvPr id="176" name="Google Shape;176;p32"/>
          <p:cNvSpPr/>
          <p:nvPr/>
        </p:nvSpPr>
        <p:spPr>
          <a:xfrm>
            <a:off x="793790" y="3000613"/>
            <a:ext cx="7556421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Dette scenarie ligner meget det første, men her oprettes nye udvalg i ESDH-systemet, mens I fortsætter med de eksisterende i Prepare og Publication.</a:t>
            </a:r>
            <a:endParaRPr b="0" i="0" sz="1550" u="none" cap="none" strike="noStrike"/>
          </a:p>
        </p:txBody>
      </p:sp>
      <p:sp>
        <p:nvSpPr>
          <p:cNvPr id="177" name="Google Shape;177;p32"/>
          <p:cNvSpPr/>
          <p:nvPr/>
        </p:nvSpPr>
        <p:spPr>
          <a:xfrm>
            <a:off x="793790" y="3858935"/>
            <a:ext cx="7556421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Processen er den samme som i Scenarie A:</a:t>
            </a:r>
            <a:endParaRPr b="0" i="0" sz="1550" u="none" cap="none" strike="noStrike"/>
          </a:p>
        </p:txBody>
      </p:sp>
      <p:sp>
        <p:nvSpPr>
          <p:cNvPr id="178" name="Google Shape;178;p32"/>
          <p:cNvSpPr/>
          <p:nvPr/>
        </p:nvSpPr>
        <p:spPr>
          <a:xfrm>
            <a:off x="808330" y="4399717"/>
            <a:ext cx="1983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0" i="0" sz="1550" u="none" cap="none" strike="noStrike"/>
          </a:p>
        </p:txBody>
      </p:sp>
      <p:sp>
        <p:nvSpPr>
          <p:cNvPr id="179" name="Google Shape;179;p32"/>
          <p:cNvSpPr/>
          <p:nvPr/>
        </p:nvSpPr>
        <p:spPr>
          <a:xfrm>
            <a:off x="793790" y="4714042"/>
            <a:ext cx="7556421" cy="22860"/>
          </a:xfrm>
          <a:prstGeom prst="rect">
            <a:avLst/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2"/>
          <p:cNvSpPr/>
          <p:nvPr/>
        </p:nvSpPr>
        <p:spPr>
          <a:xfrm>
            <a:off x="793790" y="4858941"/>
            <a:ext cx="7556421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Ændre ID'er i Prepare, så de matcher de nye udvalgsID'er fra ESDH</a:t>
            </a:r>
            <a:endParaRPr b="0" i="0" sz="1550" u="none" cap="none" strike="noStrike"/>
          </a:p>
        </p:txBody>
      </p:sp>
      <p:sp>
        <p:nvSpPr>
          <p:cNvPr id="181" name="Google Shape;181;p32"/>
          <p:cNvSpPr/>
          <p:nvPr/>
        </p:nvSpPr>
        <p:spPr>
          <a:xfrm>
            <a:off x="793790" y="5523667"/>
            <a:ext cx="198358" cy="2480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b="0" i="0" sz="1550" u="none" cap="none" strike="noStrike"/>
          </a:p>
        </p:txBody>
      </p:sp>
      <p:sp>
        <p:nvSpPr>
          <p:cNvPr id="182" name="Google Shape;182;p32"/>
          <p:cNvSpPr/>
          <p:nvPr/>
        </p:nvSpPr>
        <p:spPr>
          <a:xfrm>
            <a:off x="793790" y="5837992"/>
            <a:ext cx="7556421" cy="22860"/>
          </a:xfrm>
          <a:prstGeom prst="rect">
            <a:avLst/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2"/>
          <p:cNvSpPr/>
          <p:nvPr/>
        </p:nvSpPr>
        <p:spPr>
          <a:xfrm>
            <a:off x="793790" y="5982891"/>
            <a:ext cx="7556421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Overføre møder fra ESDH for at sikre at dagsordenerne lander i de eksisterende udvalg i Prepare</a:t>
            </a:r>
            <a:endParaRPr b="0" i="0" sz="1550" u="none" cap="none" strike="noStrik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89" name="Google Shape;18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248090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3"/>
          <p:cNvSpPr/>
          <p:nvPr/>
        </p:nvSpPr>
        <p:spPr>
          <a:xfrm>
            <a:off x="793790" y="3201591"/>
            <a:ext cx="7496770" cy="620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Open Sans"/>
              <a:buNone/>
            </a:pPr>
            <a:r>
              <a:rPr b="1" i="0" lang="en-US" sz="3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Scenarie C: Nye udvalg overalt</a:t>
            </a:r>
            <a:endParaRPr b="0" i="0" sz="3900" u="none" cap="none" strike="noStrike"/>
          </a:p>
        </p:txBody>
      </p:sp>
      <p:sp>
        <p:nvSpPr>
          <p:cNvPr id="191" name="Google Shape;191;p33"/>
          <p:cNvSpPr/>
          <p:nvPr/>
        </p:nvSpPr>
        <p:spPr>
          <a:xfrm>
            <a:off x="793790" y="4119324"/>
            <a:ext cx="13042821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Dette er den enkleste tilgang, hvis I alligevel skal oprette helt nye udvalg i alle systemer.</a:t>
            </a:r>
            <a:endParaRPr b="0" i="0" sz="1550" u="none" cap="none" strike="noStrike"/>
          </a:p>
        </p:txBody>
      </p:sp>
      <p:sp>
        <p:nvSpPr>
          <p:cNvPr id="192" name="Google Shape;192;p33"/>
          <p:cNvSpPr/>
          <p:nvPr/>
        </p:nvSpPr>
        <p:spPr>
          <a:xfrm>
            <a:off x="793790" y="4957763"/>
            <a:ext cx="6422231" cy="1027509"/>
          </a:xfrm>
          <a:prstGeom prst="roundRect">
            <a:avLst>
              <a:gd fmla="val 10679" name="adj"/>
            </a:avLst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3"/>
          <p:cNvSpPr/>
          <p:nvPr/>
        </p:nvSpPr>
        <p:spPr>
          <a:xfrm>
            <a:off x="793790" y="4934903"/>
            <a:ext cx="6422231" cy="91440"/>
          </a:xfrm>
          <a:prstGeom prst="roundRect">
            <a:avLst>
              <a:gd fmla="val 91163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3"/>
          <p:cNvSpPr/>
          <p:nvPr/>
        </p:nvSpPr>
        <p:spPr>
          <a:xfrm>
            <a:off x="3707249" y="4660106"/>
            <a:ext cx="595313" cy="595313"/>
          </a:xfrm>
          <a:prstGeom prst="roundRect">
            <a:avLst>
              <a:gd fmla="val 153600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3"/>
          <p:cNvSpPr/>
          <p:nvPr/>
        </p:nvSpPr>
        <p:spPr>
          <a:xfrm>
            <a:off x="3885843" y="4808934"/>
            <a:ext cx="238125" cy="2976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Open Sans"/>
              <a:buNone/>
            </a:pPr>
            <a:r>
              <a:rPr b="1" i="0" lang="en-US" sz="18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0" i="0" sz="1850" u="none" cap="none" strike="noStrike"/>
          </a:p>
        </p:txBody>
      </p:sp>
      <p:sp>
        <p:nvSpPr>
          <p:cNvPr id="196" name="Google Shape;196;p33"/>
          <p:cNvSpPr/>
          <p:nvPr/>
        </p:nvSpPr>
        <p:spPr>
          <a:xfrm>
            <a:off x="1015008" y="5453896"/>
            <a:ext cx="4614863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Opret nye udvalg i jeres ESDH-system</a:t>
            </a:r>
            <a:endParaRPr b="0" i="0" sz="1950" u="none" cap="none" strike="noStrike"/>
          </a:p>
        </p:txBody>
      </p:sp>
      <p:sp>
        <p:nvSpPr>
          <p:cNvPr id="197" name="Google Shape;197;p33"/>
          <p:cNvSpPr/>
          <p:nvPr/>
        </p:nvSpPr>
        <p:spPr>
          <a:xfrm>
            <a:off x="7414379" y="4957763"/>
            <a:ext cx="6422231" cy="1027509"/>
          </a:xfrm>
          <a:prstGeom prst="roundRect">
            <a:avLst>
              <a:gd fmla="val 10679" name="adj"/>
            </a:avLst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3"/>
          <p:cNvSpPr/>
          <p:nvPr/>
        </p:nvSpPr>
        <p:spPr>
          <a:xfrm>
            <a:off x="7414379" y="4934903"/>
            <a:ext cx="6422231" cy="91440"/>
          </a:xfrm>
          <a:prstGeom prst="roundRect">
            <a:avLst>
              <a:gd fmla="val 91163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3"/>
          <p:cNvSpPr/>
          <p:nvPr/>
        </p:nvSpPr>
        <p:spPr>
          <a:xfrm>
            <a:off x="10327838" y="4660106"/>
            <a:ext cx="595313" cy="595313"/>
          </a:xfrm>
          <a:prstGeom prst="roundRect">
            <a:avLst>
              <a:gd fmla="val 153600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3"/>
          <p:cNvSpPr/>
          <p:nvPr/>
        </p:nvSpPr>
        <p:spPr>
          <a:xfrm>
            <a:off x="10506432" y="4808934"/>
            <a:ext cx="238125" cy="2976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Open Sans"/>
              <a:buNone/>
            </a:pPr>
            <a:r>
              <a:rPr b="1" i="0" lang="en-US" sz="18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b="0" i="0" sz="1850" u="none" cap="none" strike="noStrike"/>
          </a:p>
        </p:txBody>
      </p:sp>
      <p:sp>
        <p:nvSpPr>
          <p:cNvPr id="201" name="Google Shape;201;p33"/>
          <p:cNvSpPr/>
          <p:nvPr/>
        </p:nvSpPr>
        <p:spPr>
          <a:xfrm>
            <a:off x="7635597" y="5453896"/>
            <a:ext cx="4102418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Overfør de nye udvalg til Prepare</a:t>
            </a:r>
            <a:endParaRPr b="0" i="0" sz="1950" u="none" cap="none" strike="noStrike"/>
          </a:p>
        </p:txBody>
      </p:sp>
      <p:sp>
        <p:nvSpPr>
          <p:cNvPr id="202" name="Google Shape;202;p33"/>
          <p:cNvSpPr/>
          <p:nvPr/>
        </p:nvSpPr>
        <p:spPr>
          <a:xfrm>
            <a:off x="793790" y="6481286"/>
            <a:ext cx="6422231" cy="1027509"/>
          </a:xfrm>
          <a:prstGeom prst="roundRect">
            <a:avLst>
              <a:gd fmla="val 10679" name="adj"/>
            </a:avLst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3"/>
          <p:cNvSpPr/>
          <p:nvPr/>
        </p:nvSpPr>
        <p:spPr>
          <a:xfrm>
            <a:off x="793790" y="6458426"/>
            <a:ext cx="6422231" cy="91440"/>
          </a:xfrm>
          <a:prstGeom prst="roundRect">
            <a:avLst>
              <a:gd fmla="val 91163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3"/>
          <p:cNvSpPr/>
          <p:nvPr/>
        </p:nvSpPr>
        <p:spPr>
          <a:xfrm>
            <a:off x="3707249" y="6183630"/>
            <a:ext cx="595313" cy="595313"/>
          </a:xfrm>
          <a:prstGeom prst="roundRect">
            <a:avLst>
              <a:gd fmla="val 153600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3"/>
          <p:cNvSpPr/>
          <p:nvPr/>
        </p:nvSpPr>
        <p:spPr>
          <a:xfrm>
            <a:off x="3885843" y="6332458"/>
            <a:ext cx="238125" cy="2976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Open Sans"/>
              <a:buNone/>
            </a:pPr>
            <a:r>
              <a:rPr b="1" i="0" lang="en-US" sz="18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b="0" i="0" sz="1850" u="none" cap="none" strike="noStrike"/>
          </a:p>
        </p:txBody>
      </p:sp>
      <p:sp>
        <p:nvSpPr>
          <p:cNvPr id="206" name="Google Shape;206;p33"/>
          <p:cNvSpPr/>
          <p:nvPr/>
        </p:nvSpPr>
        <p:spPr>
          <a:xfrm>
            <a:off x="1015008" y="6977420"/>
            <a:ext cx="3824288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Gør de gamle udvalg historiske</a:t>
            </a:r>
            <a:endParaRPr b="0" i="0" sz="1950" u="none" cap="none" strike="noStrike"/>
          </a:p>
        </p:txBody>
      </p:sp>
      <p:sp>
        <p:nvSpPr>
          <p:cNvPr id="207" name="Google Shape;207;p33"/>
          <p:cNvSpPr/>
          <p:nvPr/>
        </p:nvSpPr>
        <p:spPr>
          <a:xfrm>
            <a:off x="7414379" y="6481286"/>
            <a:ext cx="6422231" cy="1027509"/>
          </a:xfrm>
          <a:prstGeom prst="roundRect">
            <a:avLst>
              <a:gd fmla="val 10679" name="adj"/>
            </a:avLst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3"/>
          <p:cNvSpPr/>
          <p:nvPr/>
        </p:nvSpPr>
        <p:spPr>
          <a:xfrm>
            <a:off x="7414379" y="6458426"/>
            <a:ext cx="6422231" cy="91440"/>
          </a:xfrm>
          <a:prstGeom prst="roundRect">
            <a:avLst>
              <a:gd fmla="val 91163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3"/>
          <p:cNvSpPr/>
          <p:nvPr/>
        </p:nvSpPr>
        <p:spPr>
          <a:xfrm>
            <a:off x="10327838" y="6183630"/>
            <a:ext cx="595313" cy="595313"/>
          </a:xfrm>
          <a:prstGeom prst="roundRect">
            <a:avLst>
              <a:gd fmla="val 153600" name="adj"/>
            </a:avLst>
          </a:prstGeom>
          <a:solidFill>
            <a:srgbClr val="E706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3"/>
          <p:cNvSpPr/>
          <p:nvPr/>
        </p:nvSpPr>
        <p:spPr>
          <a:xfrm>
            <a:off x="10506432" y="6332458"/>
            <a:ext cx="238125" cy="2976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Open Sans"/>
              <a:buNone/>
            </a:pPr>
            <a:r>
              <a:rPr b="1" i="0" lang="en-US" sz="18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b="0" i="0" sz="1850" u="none" cap="none" strike="noStrike"/>
          </a:p>
        </p:txBody>
      </p:sp>
      <p:sp>
        <p:nvSpPr>
          <p:cNvPr id="211" name="Google Shape;211;p33"/>
          <p:cNvSpPr/>
          <p:nvPr/>
        </p:nvSpPr>
        <p:spPr>
          <a:xfrm>
            <a:off x="7635597" y="6977420"/>
            <a:ext cx="4986576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Konfigurer publicering for de nye udvalg</a:t>
            </a:r>
            <a:endParaRPr b="0" i="0" sz="1950" u="none" cap="none" strike="noStrik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17" name="Google Shape;21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4"/>
          <p:cNvSpPr/>
          <p:nvPr/>
        </p:nvSpPr>
        <p:spPr>
          <a:xfrm>
            <a:off x="793790" y="1445419"/>
            <a:ext cx="7392114" cy="620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Open Sans"/>
              <a:buNone/>
            </a:pPr>
            <a:r>
              <a:rPr b="1" i="0" lang="en-US" sz="3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Tips til udvalgsadministration</a:t>
            </a:r>
            <a:endParaRPr b="0" i="0" sz="3900" u="none" cap="none" strike="noStrike"/>
          </a:p>
        </p:txBody>
      </p:sp>
      <p:sp>
        <p:nvSpPr>
          <p:cNvPr id="219" name="Google Shape;219;p34"/>
          <p:cNvSpPr/>
          <p:nvPr/>
        </p:nvSpPr>
        <p:spPr>
          <a:xfrm>
            <a:off x="793790" y="2363153"/>
            <a:ext cx="3679031" cy="2111335"/>
          </a:xfrm>
          <a:prstGeom prst="roundRect">
            <a:avLst>
              <a:gd fmla="val 3948" name="adj"/>
            </a:avLst>
          </a:prstGeom>
          <a:solidFill>
            <a:srgbClr val="7C0323"/>
          </a:solidFill>
          <a:ln cap="flat" cmpd="sng" w="95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4"/>
          <p:cNvSpPr/>
          <p:nvPr/>
        </p:nvSpPr>
        <p:spPr>
          <a:xfrm>
            <a:off x="999768" y="2569131"/>
            <a:ext cx="2619494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Omdøb gamle udvalg</a:t>
            </a:r>
            <a:endParaRPr b="0" i="0" sz="1950" u="none" cap="none" strike="noStrike"/>
          </a:p>
        </p:txBody>
      </p:sp>
      <p:sp>
        <p:nvSpPr>
          <p:cNvPr id="221" name="Google Shape;221;p34"/>
          <p:cNvSpPr/>
          <p:nvPr/>
        </p:nvSpPr>
        <p:spPr>
          <a:xfrm>
            <a:off x="999768" y="2998351"/>
            <a:ext cx="3267075" cy="12701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Skift navnet på de gamle udvalg til f.eks. "Byrådet 2017-2021" eller "Økonomiudvalget 2017-2021" for at undgå forvirring</a:t>
            </a:r>
            <a:endParaRPr b="0" i="0" sz="1550" u="none" cap="none" strike="noStrike"/>
          </a:p>
        </p:txBody>
      </p:sp>
      <p:sp>
        <p:nvSpPr>
          <p:cNvPr id="222" name="Google Shape;222;p34"/>
          <p:cNvSpPr/>
          <p:nvPr/>
        </p:nvSpPr>
        <p:spPr>
          <a:xfrm>
            <a:off x="4671179" y="2363153"/>
            <a:ext cx="3679031" cy="2111335"/>
          </a:xfrm>
          <a:prstGeom prst="roundRect">
            <a:avLst>
              <a:gd fmla="val 3948" name="adj"/>
            </a:avLst>
          </a:prstGeom>
          <a:solidFill>
            <a:srgbClr val="7C0323"/>
          </a:solidFill>
          <a:ln cap="flat" cmpd="sng" w="95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4"/>
          <p:cNvSpPr/>
          <p:nvPr/>
        </p:nvSpPr>
        <p:spPr>
          <a:xfrm>
            <a:off x="4877157" y="2569131"/>
            <a:ext cx="3267075" cy="6203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Gør gamle udvalg </a:t>
            </a: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historiske</a:t>
            </a:r>
            <a:endParaRPr b="0" i="0" sz="1950" u="none" cap="none" strike="noStrike"/>
          </a:p>
        </p:txBody>
      </p:sp>
      <p:sp>
        <p:nvSpPr>
          <p:cNvPr id="224" name="Google Shape;224;p34"/>
          <p:cNvSpPr/>
          <p:nvPr/>
        </p:nvSpPr>
        <p:spPr>
          <a:xfrm>
            <a:off x="4877157" y="3308509"/>
            <a:ext cx="3267075" cy="9526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Markér gamle udvalg som historiske, så de ikke længere vises i udvalgslisten i admin-delen</a:t>
            </a:r>
            <a:endParaRPr b="0" i="0" sz="1550" u="none" cap="none" strike="noStrike"/>
          </a:p>
        </p:txBody>
      </p:sp>
      <p:sp>
        <p:nvSpPr>
          <p:cNvPr id="225" name="Google Shape;225;p34"/>
          <p:cNvSpPr/>
          <p:nvPr/>
        </p:nvSpPr>
        <p:spPr>
          <a:xfrm>
            <a:off x="793790" y="4672846"/>
            <a:ext cx="3679031" cy="2111335"/>
          </a:xfrm>
          <a:prstGeom prst="roundRect">
            <a:avLst>
              <a:gd fmla="val 3948" name="adj"/>
            </a:avLst>
          </a:prstGeom>
          <a:solidFill>
            <a:srgbClr val="7C0323"/>
          </a:solidFill>
          <a:ln cap="flat" cmpd="sng" w="95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4"/>
          <p:cNvSpPr/>
          <p:nvPr/>
        </p:nvSpPr>
        <p:spPr>
          <a:xfrm>
            <a:off x="999768" y="4878824"/>
            <a:ext cx="2663904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Brug fiktiv dagsorden</a:t>
            </a:r>
            <a:endParaRPr b="0" i="0" sz="1950" u="none" cap="none" strike="noStrike"/>
          </a:p>
        </p:txBody>
      </p:sp>
      <p:sp>
        <p:nvSpPr>
          <p:cNvPr id="227" name="Google Shape;227;p34"/>
          <p:cNvSpPr/>
          <p:nvPr/>
        </p:nvSpPr>
        <p:spPr>
          <a:xfrm>
            <a:off x="999768" y="5308044"/>
            <a:ext cx="3267075" cy="12701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Overfør en fiktiv dagsorden fra ESDH for at få nye udvalg tilgængelige i Prepare - den kan slettes igen uden at slette udvalget</a:t>
            </a:r>
            <a:endParaRPr b="0" i="0" sz="1550" u="none" cap="none" strike="noStrike"/>
          </a:p>
        </p:txBody>
      </p:sp>
      <p:sp>
        <p:nvSpPr>
          <p:cNvPr id="228" name="Google Shape;228;p34"/>
          <p:cNvSpPr/>
          <p:nvPr/>
        </p:nvSpPr>
        <p:spPr>
          <a:xfrm>
            <a:off x="4671179" y="4672846"/>
            <a:ext cx="3679031" cy="2111335"/>
          </a:xfrm>
          <a:prstGeom prst="roundRect">
            <a:avLst>
              <a:gd fmla="val 3948" name="adj"/>
            </a:avLst>
          </a:prstGeom>
          <a:solidFill>
            <a:srgbClr val="7C0323"/>
          </a:solidFill>
          <a:ln cap="flat" cmpd="sng" w="9525">
            <a:solidFill>
              <a:srgbClr val="951C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4"/>
          <p:cNvSpPr/>
          <p:nvPr/>
        </p:nvSpPr>
        <p:spPr>
          <a:xfrm>
            <a:off x="4877157" y="4878824"/>
            <a:ext cx="2480905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Autofordeler</a:t>
            </a:r>
            <a:endParaRPr b="0" i="0" sz="1950" u="none" cap="none" strike="noStrike"/>
          </a:p>
        </p:txBody>
      </p:sp>
      <p:sp>
        <p:nvSpPr>
          <p:cNvPr id="230" name="Google Shape;230;p34"/>
          <p:cNvSpPr/>
          <p:nvPr/>
        </p:nvSpPr>
        <p:spPr>
          <a:xfrm>
            <a:off x="4877157" y="5308044"/>
            <a:ext cx="3267075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Husk opsætning af nye udvalg i autofordeleren</a:t>
            </a:r>
            <a:endParaRPr b="0" i="0" sz="1550" u="none" cap="none" strike="noStrik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36" name="Google Shape;23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5"/>
          <p:cNvSpPr/>
          <p:nvPr/>
        </p:nvSpPr>
        <p:spPr>
          <a:xfrm>
            <a:off x="6280190" y="694134"/>
            <a:ext cx="7556421" cy="1240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Open Sans"/>
              <a:buNone/>
            </a:pPr>
            <a:r>
              <a:rPr b="1" i="0" lang="en-US" sz="3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Publication: Opsætning af Nye Udvalg</a:t>
            </a:r>
            <a:endParaRPr b="0" i="0" sz="3900" u="none" cap="none" strike="noStrike"/>
          </a:p>
        </p:txBody>
      </p:sp>
      <p:pic>
        <p:nvPicPr>
          <p:cNvPr descr="preencoded.png" id="238" name="Google Shape;23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0190" y="2231946"/>
            <a:ext cx="992267" cy="119074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5"/>
          <p:cNvSpPr/>
          <p:nvPr/>
        </p:nvSpPr>
        <p:spPr>
          <a:xfrm>
            <a:off x="7470815" y="2430304"/>
            <a:ext cx="3704987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Tilføj udvalg i Publicerings API</a:t>
            </a:r>
            <a:endParaRPr b="0" i="0" sz="1950" u="none" cap="none" strike="noStrike"/>
          </a:p>
        </p:txBody>
      </p:sp>
      <p:sp>
        <p:nvSpPr>
          <p:cNvPr id="240" name="Google Shape;240;p35"/>
          <p:cNvSpPr/>
          <p:nvPr/>
        </p:nvSpPr>
        <p:spPr>
          <a:xfrm>
            <a:off x="7470815" y="2859524"/>
            <a:ext cx="6365796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Gå til menuen "Publicerings API" i Prepare og tilføj de nye udvalg til listen</a:t>
            </a:r>
            <a:endParaRPr b="0" i="0" sz="1550" u="none" cap="none" strike="noStrike"/>
          </a:p>
        </p:txBody>
      </p:sp>
      <p:pic>
        <p:nvPicPr>
          <p:cNvPr descr="preencoded.png" id="241" name="Google Shape;241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80190" y="3422690"/>
            <a:ext cx="992267" cy="1190744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5"/>
          <p:cNvSpPr/>
          <p:nvPr/>
        </p:nvSpPr>
        <p:spPr>
          <a:xfrm>
            <a:off x="7470815" y="3621048"/>
            <a:ext cx="4422219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Log på admin.agendapublication.dk</a:t>
            </a:r>
            <a:endParaRPr b="0" i="0" sz="1950" u="none" cap="none" strike="noStrike"/>
          </a:p>
        </p:txBody>
      </p:sp>
      <p:sp>
        <p:nvSpPr>
          <p:cNvPr id="243" name="Google Shape;243;p35"/>
          <p:cNvSpPr/>
          <p:nvPr/>
        </p:nvSpPr>
        <p:spPr>
          <a:xfrm>
            <a:off x="7470815" y="4050268"/>
            <a:ext cx="6365796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Vælg det korrekte site, hvis I har flere Publication sites</a:t>
            </a:r>
            <a:endParaRPr b="0" i="0" sz="1550" u="none" cap="none" strike="noStrike"/>
          </a:p>
        </p:txBody>
      </p:sp>
      <p:pic>
        <p:nvPicPr>
          <p:cNvPr descr="preencoded.png" id="244" name="Google Shape;244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80190" y="4613434"/>
            <a:ext cx="992267" cy="146101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5"/>
          <p:cNvSpPr/>
          <p:nvPr/>
        </p:nvSpPr>
        <p:spPr>
          <a:xfrm>
            <a:off x="7470815" y="4811792"/>
            <a:ext cx="2480905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Vælg udvalg</a:t>
            </a:r>
            <a:endParaRPr b="0" i="0" sz="1950" u="none" cap="none" strike="noStrike"/>
          </a:p>
        </p:txBody>
      </p:sp>
      <p:sp>
        <p:nvSpPr>
          <p:cNvPr id="246" name="Google Shape;246;p35"/>
          <p:cNvSpPr/>
          <p:nvPr/>
        </p:nvSpPr>
        <p:spPr>
          <a:xfrm>
            <a:off x="7470815" y="5241012"/>
            <a:ext cx="6365796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Klik på "Udvalg" i menuen og sæt flueben ved de nye udvalg, der skal præsenteres</a:t>
            </a:r>
            <a:endParaRPr b="0" i="0" sz="1550" u="none" cap="none" strike="noStrike"/>
          </a:p>
        </p:txBody>
      </p:sp>
      <p:pic>
        <p:nvPicPr>
          <p:cNvPr descr="preencoded.png" id="247" name="Google Shape;247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80190" y="6074450"/>
            <a:ext cx="992267" cy="146101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5"/>
          <p:cNvSpPr/>
          <p:nvPr/>
        </p:nvSpPr>
        <p:spPr>
          <a:xfrm>
            <a:off x="7470815" y="6272808"/>
            <a:ext cx="2480905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Tilknyt til grupper</a:t>
            </a:r>
            <a:endParaRPr b="0" i="0" sz="1950" u="none" cap="none" strike="noStrike"/>
          </a:p>
        </p:txBody>
      </p:sp>
      <p:sp>
        <p:nvSpPr>
          <p:cNvPr id="249" name="Google Shape;249;p35"/>
          <p:cNvSpPr/>
          <p:nvPr/>
        </p:nvSpPr>
        <p:spPr>
          <a:xfrm>
            <a:off x="7470815" y="6702028"/>
            <a:ext cx="6365796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Tilknyt udvalgene til de korrekte grupper under "Gruppering" efter jeres logiske struktur</a:t>
            </a:r>
            <a:endParaRPr b="0" i="0" sz="1550" u="none" cap="none" strike="noStrik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6"/>
          <p:cNvSpPr/>
          <p:nvPr/>
        </p:nvSpPr>
        <p:spPr>
          <a:xfrm>
            <a:off x="793790" y="2191226"/>
            <a:ext cx="10061972" cy="620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Open Sans"/>
              <a:buNone/>
            </a:pPr>
            <a:r>
              <a:rPr b="1" i="0" lang="en-US" sz="3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Publication: Håndtering af Gamle Udvalg</a:t>
            </a:r>
            <a:endParaRPr b="0" i="0" sz="3900" u="none" cap="none" strike="noStrike"/>
          </a:p>
        </p:txBody>
      </p:sp>
      <p:sp>
        <p:nvSpPr>
          <p:cNvPr id="256" name="Google Shape;256;p36"/>
          <p:cNvSpPr/>
          <p:nvPr/>
        </p:nvSpPr>
        <p:spPr>
          <a:xfrm>
            <a:off x="793790" y="3307318"/>
            <a:ext cx="3240286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Omdøbning og gruppering</a:t>
            </a:r>
            <a:endParaRPr b="0" i="0" sz="1950" u="none" cap="none" strike="noStrike"/>
          </a:p>
        </p:txBody>
      </p:sp>
      <p:sp>
        <p:nvSpPr>
          <p:cNvPr id="257" name="Google Shape;257;p36"/>
          <p:cNvSpPr/>
          <p:nvPr/>
        </p:nvSpPr>
        <p:spPr>
          <a:xfrm>
            <a:off x="793790" y="3815834"/>
            <a:ext cx="6279356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For at sikre en god brugeroplevelse:</a:t>
            </a:r>
            <a:endParaRPr b="0" i="0" sz="1550" u="none" cap="none" strike="noStrike"/>
          </a:p>
        </p:txBody>
      </p:sp>
      <p:sp>
        <p:nvSpPr>
          <p:cNvPr id="258" name="Google Shape;258;p36"/>
          <p:cNvSpPr/>
          <p:nvPr/>
        </p:nvSpPr>
        <p:spPr>
          <a:xfrm>
            <a:off x="793790" y="4311968"/>
            <a:ext cx="6279356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AutoNum type="arabicPeriod"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Fravælg de gamle udvalg (fra 2022-2025) i Publication fra de</a:t>
            </a:r>
            <a:r>
              <a:rPr lang="en-US" sz="15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es nuværende gruppering</a:t>
            </a:r>
            <a:endParaRPr b="0" i="0" sz="1550" u="none" cap="none" strike="noStrike"/>
          </a:p>
        </p:txBody>
      </p:sp>
      <p:sp>
        <p:nvSpPr>
          <p:cNvPr id="259" name="Google Shape;259;p36"/>
          <p:cNvSpPr/>
          <p:nvPr/>
        </p:nvSpPr>
        <p:spPr>
          <a:xfrm>
            <a:off x="793790" y="5076971"/>
            <a:ext cx="62793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AutoNum type="arabicPeriod" startAt="2"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Tilføj dem til en passende historisk gruppering i jeres struktur</a:t>
            </a:r>
            <a:endParaRPr b="0" i="0" sz="1550" u="none" cap="none" strike="noStrike"/>
          </a:p>
        </p:txBody>
      </p:sp>
      <p:sp>
        <p:nvSpPr>
          <p:cNvPr id="260" name="Google Shape;260;p36"/>
          <p:cNvSpPr/>
          <p:nvPr/>
        </p:nvSpPr>
        <p:spPr>
          <a:xfrm>
            <a:off x="793790" y="5463924"/>
            <a:ext cx="62793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AutoNum type="arabicPeriod" startAt="3"/>
            </a:pPr>
            <a:r>
              <a:rPr lang="en-US" sz="15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Navngiv</a:t>
            </a: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5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gruppering med årstal</a:t>
            </a: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til f.eks. "Polit</a:t>
            </a:r>
            <a:r>
              <a:rPr lang="en-US" sz="15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iske udvalg </a:t>
            </a: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2022-2025" for at undgå forvirring</a:t>
            </a:r>
            <a:endParaRPr b="0" i="0" sz="1550" u="none" cap="none" strike="noStrike"/>
          </a:p>
        </p:txBody>
      </p:sp>
      <p:sp>
        <p:nvSpPr>
          <p:cNvPr id="261" name="Google Shape;261;p36"/>
          <p:cNvSpPr/>
          <p:nvPr/>
        </p:nvSpPr>
        <p:spPr>
          <a:xfrm>
            <a:off x="7564874" y="3332202"/>
            <a:ext cx="6279356" cy="2482929"/>
          </a:xfrm>
          <a:prstGeom prst="roundRect">
            <a:avLst>
              <a:gd fmla="val 3357" name="adj"/>
            </a:avLst>
          </a:prstGeom>
          <a:solidFill>
            <a:srgbClr val="4B3F0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62" name="Google Shape;26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63232" y="3606879"/>
            <a:ext cx="310039" cy="248007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6"/>
          <p:cNvSpPr/>
          <p:nvPr/>
        </p:nvSpPr>
        <p:spPr>
          <a:xfrm>
            <a:off x="8271629" y="3580090"/>
            <a:ext cx="3186708" cy="310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Open Sans"/>
              <a:buNone/>
            </a:pPr>
            <a:r>
              <a:rPr b="1" i="0" lang="en-US" sz="19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Vigtigt om abonnementer</a:t>
            </a:r>
            <a:endParaRPr b="0" i="0" sz="1950" u="none" cap="none" strike="noStrike"/>
          </a:p>
        </p:txBody>
      </p:sp>
      <p:sp>
        <p:nvSpPr>
          <p:cNvPr id="264" name="Google Shape;264;p36"/>
          <p:cNvSpPr/>
          <p:nvPr/>
        </p:nvSpPr>
        <p:spPr>
          <a:xfrm>
            <a:off x="8271629" y="4088606"/>
            <a:ext cx="5374243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Borgere, der abonnerer på udvalg, skal tilmelde sig de nye udvalg igen, da det er helt nye udvalg i systemet.</a:t>
            </a:r>
            <a:endParaRPr b="0" i="0" sz="1550" u="none" cap="none" strike="noStrike"/>
          </a:p>
        </p:txBody>
      </p:sp>
      <p:sp>
        <p:nvSpPr>
          <p:cNvPr id="265" name="Google Shape;265;p36"/>
          <p:cNvSpPr/>
          <p:nvPr/>
        </p:nvSpPr>
        <p:spPr>
          <a:xfrm>
            <a:off x="8271629" y="4902279"/>
            <a:ext cx="5374243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Open Sans"/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Vi anbefaler at informere om dette via sociale medier og på jeres Publication site.</a:t>
            </a:r>
            <a:endParaRPr b="0" i="0" sz="1550" u="none" cap="none" strike="noStrik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