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Ubuntu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Ubuntu-regular.fntdata"/><Relationship Id="rId47" Type="http://schemas.openxmlformats.org/officeDocument/2006/relationships/slide" Target="slides/slide42.xml"/><Relationship Id="rId49" Type="http://schemas.openxmlformats.org/officeDocument/2006/relationships/font" Target="fonts/Ubuntu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Ubuntu-boldItalic.fntdata"/><Relationship Id="rId50" Type="http://schemas.openxmlformats.org/officeDocument/2006/relationships/font" Target="fonts/Ubuntu-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6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54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2cc8549e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2cc8549e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8611672f2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28611672f2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28611672f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28611672f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28611672f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28611672f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28611672f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28611672f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28611672f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28611672f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28611672f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28611672f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28611672f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28611672f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8611672f2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28611672f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28611672f2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28611672f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dff408bd2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dff408bd2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28611672f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28611672f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28611672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28611672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dff408bd2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dff408bd2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28611672f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28611672f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28611672f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28611672f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28611672f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28611672f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28611672f2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28611672f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28611672f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28611672f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28611672f2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28611672f2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8611672f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28611672f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dff408bd2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dff408bd2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28611672f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28611672f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28611672f2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28611672f2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28611672f2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28611672f2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28611672f2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28611672f2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2cc8549e0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22cc8549e0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28611672f2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28611672f2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28611672f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28611672f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28611672f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28611672f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28611672f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28611672f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28611672f2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228611672f2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3100264f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3100264f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3100264f8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3100264f8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28611672f2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228611672f2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3100264f8e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3100264f8e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dff55a04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dff55a04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dff55a046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dff55a046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dff408bd2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dff408bd2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dff55a046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dff55a046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ff408bd2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dff408bd2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Relationship Id="rId3" Type="http://schemas.openxmlformats.org/officeDocument/2006/relationships/image" Target="../media/image29.png"/><Relationship Id="rId4" Type="http://schemas.openxmlformats.org/officeDocument/2006/relationships/image" Target="../media/image4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33775" y="-4535750"/>
            <a:ext cx="10121074" cy="101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5950" y="1017725"/>
            <a:ext cx="2042875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ctrTitle"/>
          </p:nvPr>
        </p:nvSpPr>
        <p:spPr>
          <a:xfrm>
            <a:off x="707450" y="1777950"/>
            <a:ext cx="5715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450" y="436448"/>
            <a:ext cx="2436951" cy="4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">
  <p:cSld name="TITLE_2_1_1_1_1_1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>
            <p:ph idx="2" type="pic"/>
          </p:nvPr>
        </p:nvSpPr>
        <p:spPr>
          <a:xfrm>
            <a:off x="4915025" y="855000"/>
            <a:ext cx="3433500" cy="343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2" name="Google Shape;62;p11"/>
          <p:cNvSpPr txBox="1"/>
          <p:nvPr>
            <p:ph type="ctrTitle"/>
          </p:nvPr>
        </p:nvSpPr>
        <p:spPr>
          <a:xfrm>
            <a:off x="728775" y="1501675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55254">
            <a:off x="8211028" y="3146020"/>
            <a:ext cx="1309019" cy="130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95161">
            <a:off x="7329093" y="477545"/>
            <a:ext cx="1852688" cy="185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">
  <p:cSld name="TITLE_2_1_1_1_1_1_1_1_1_1"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400" y="-25000"/>
            <a:ext cx="6297549" cy="445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/>
          <p:nvPr>
            <p:ph type="ctrTitle"/>
          </p:nvPr>
        </p:nvSpPr>
        <p:spPr>
          <a:xfrm>
            <a:off x="621725" y="563700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">
            <a:off x="6887650" y="1523425"/>
            <a:ext cx="1611600" cy="16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7375" y="-76475"/>
            <a:ext cx="2021651" cy="533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">
  <p:cSld name="TITLE_2_1_1_1_1_1_1_1_1_1_2">
    <p:bg>
      <p:bgPr>
        <a:solidFill>
          <a:schemeClr val="lt1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400" y="-25000"/>
            <a:ext cx="6297549" cy="445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>
            <p:ph type="ctrTitle"/>
          </p:nvPr>
        </p:nvSpPr>
        <p:spPr>
          <a:xfrm>
            <a:off x="621725" y="563700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" name="Google Shape;7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">
            <a:off x="6887650" y="1523425"/>
            <a:ext cx="1611600" cy="16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7375" y="-76475"/>
            <a:ext cx="2021651" cy="533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">
  <p:cSld name="TITLE_2_1_1_1_1_1_1_1_1_1_2_1"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0400" y="-25000"/>
            <a:ext cx="6297549" cy="44586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>
            <p:ph type="ctrTitle"/>
          </p:nvPr>
        </p:nvSpPr>
        <p:spPr>
          <a:xfrm>
            <a:off x="621725" y="563700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None/>
              <a:defRPr sz="49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">
            <a:off x="6887650" y="1523425"/>
            <a:ext cx="1611600" cy="16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7375" y="-76475"/>
            <a:ext cx="2021651" cy="533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">
  <p:cSld name="TITLE_2_1_1_1_1_1_1_1_1_1_2_1_1">
    <p:bg>
      <p:bgPr>
        <a:solidFill>
          <a:srgbClr val="F0E0D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>
            <p:ph idx="2" type="pic"/>
          </p:nvPr>
        </p:nvSpPr>
        <p:spPr>
          <a:xfrm rot="569489">
            <a:off x="-975920" y="-2728182"/>
            <a:ext cx="8819842" cy="7937710"/>
          </a:xfrm>
          <a:prstGeom prst="triangle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15"/>
          <p:cNvSpPr txBox="1"/>
          <p:nvPr>
            <p:ph type="ctrTitle"/>
          </p:nvPr>
        </p:nvSpPr>
        <p:spPr>
          <a:xfrm>
            <a:off x="621725" y="563700"/>
            <a:ext cx="4012200" cy="12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3600"/>
              <a:buNone/>
              <a:defRPr sz="36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88" name="Google Shape;8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8368" y="-1474550"/>
            <a:ext cx="533091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2">
  <p:cSld name="TITLE_2_1_1_1_1_1_1_1_1_1_2_1_1_2">
    <p:bg>
      <p:bgPr>
        <a:solidFill>
          <a:srgbClr val="F0E0D8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>
            <p:ph idx="2" type="pic"/>
          </p:nvPr>
        </p:nvSpPr>
        <p:spPr>
          <a:xfrm rot="569489">
            <a:off x="-975920" y="-2728182"/>
            <a:ext cx="8819842" cy="7937710"/>
          </a:xfrm>
          <a:prstGeom prst="triangle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p16"/>
          <p:cNvSpPr txBox="1"/>
          <p:nvPr>
            <p:ph type="ctrTitle"/>
          </p:nvPr>
        </p:nvSpPr>
        <p:spPr>
          <a:xfrm>
            <a:off x="621725" y="563700"/>
            <a:ext cx="4012200" cy="12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3600"/>
              <a:buNone/>
              <a:defRPr sz="36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58368" y="-1474550"/>
            <a:ext cx="533091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2 1">
  <p:cSld name="TITLE_2_1_1_1_1_1_1_1_1_1_2_1_1_2_1">
    <p:bg>
      <p:bgPr>
        <a:solidFill>
          <a:srgbClr val="F0E0D8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>
            <p:ph idx="2" type="pic"/>
          </p:nvPr>
        </p:nvSpPr>
        <p:spPr>
          <a:xfrm rot="569489">
            <a:off x="-975920" y="-2728182"/>
            <a:ext cx="8819842" cy="7937710"/>
          </a:xfrm>
          <a:prstGeom prst="triangle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17"/>
          <p:cNvSpPr txBox="1"/>
          <p:nvPr>
            <p:ph type="ctrTitle"/>
          </p:nvPr>
        </p:nvSpPr>
        <p:spPr>
          <a:xfrm>
            <a:off x="621725" y="563700"/>
            <a:ext cx="4012200" cy="126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3600"/>
              <a:buNone/>
              <a:defRPr sz="36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58368" y="-1474550"/>
            <a:ext cx="533091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">
  <p:cSld name="TITLE_2_1_1_1_1_1_1_1_1_1_2_1_1_1"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18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">
  <p:cSld name="TITLE_2_1_1_1_1_1_1_1_1_1_2_1_1_1_1_1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0032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8" name="Google Shape;10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9" name="Google Shape;109;p19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1">
  <p:cSld name="TITLE_2_1_1_1_1_1_1_1_1_1_2_1_1_1_1_1_1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007A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20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bg>
      <p:bgPr>
        <a:solidFill>
          <a:srgbClr val="F0E0D8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9" l="0" r="0" t="9"/>
          <a:stretch/>
        </p:blipFill>
        <p:spPr>
          <a:xfrm>
            <a:off x="-2733775" y="-4535750"/>
            <a:ext cx="10121074" cy="101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7265950" y="1017725"/>
            <a:ext cx="2042876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ctrTitle"/>
          </p:nvPr>
        </p:nvSpPr>
        <p:spPr>
          <a:xfrm>
            <a:off x="707450" y="1777950"/>
            <a:ext cx="5715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450" y="436448"/>
            <a:ext cx="2436951" cy="4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2">
  <p:cSld name="TITLE_2_1_1_1_1_1_1_1_1_1_2_1_1_1_1_1_2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007AC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1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0" name="Google Shape;12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21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1 1">
  <p:cSld name="TITLE_2_1_1_1_1_1_1_1_1_1_2_1_1_1_1_1_1_1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B2DB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2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6" name="Google Shape;12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" name="Google Shape;127;p22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2 1">
  <p:cSld name="TITLE_2_1_1_1_1_1_1_1_1_1_2_1_1_1_1_1_2_1"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B2DB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3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2" name="Google Shape;13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3" name="Google Shape;133;p23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1 1 1">
  <p:cSld name="TITLE_2_1_1_1_1_1_1_1_1_1_2_1_1_1_1_1_1_1_1"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E708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4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" name="Google Shape;139;p24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2 1 1">
  <p:cSld name="TITLE_2_1_1_1_1_1_1_1_1_1_2_1_1_1_1_1_2_1_1"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E708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4" name="Google Shape;14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5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1 1 1 1">
  <p:cSld name="TITLE_2_1_1_1_1_1_1_1_1_1_2_1_1_1_1_1_1_1_1_1"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E3C9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6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" name="Google Shape;151;p26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2 1 1 1">
  <p:cSld name="TITLE_2_1_1_1_1_1_1_1_1_1_2_1_1_1_1_1_2_1_1_1"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E3C9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27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1 1 1 1 1">
  <p:cSld name="TITLE_2_1_1_1_1_1_1_1_1_1_2_1_1_1_1_1_1_1_1_1_1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-30700" y="-74250"/>
            <a:ext cx="4633800" cy="5292000"/>
          </a:xfrm>
          <a:prstGeom prst="rect">
            <a:avLst/>
          </a:prstGeom>
          <a:solidFill>
            <a:srgbClr val="F0E0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8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2800"/>
              <a:buNone/>
              <a:defRPr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8"/>
          <p:cNvSpPr/>
          <p:nvPr>
            <p:ph idx="2" type="pic"/>
          </p:nvPr>
        </p:nvSpPr>
        <p:spPr>
          <a:xfrm>
            <a:off x="4594579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 1 1 2 1 1 1 1 1 2 1 1 1 1">
  <p:cSld name="TITLE_2_1_1_1_1_1_1_1_1_1_2_1_1_1_1_1_2_1_1_1_1"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4549500" y="-72450"/>
            <a:ext cx="4633800" cy="5292000"/>
          </a:xfrm>
          <a:prstGeom prst="rect">
            <a:avLst/>
          </a:prstGeom>
          <a:solidFill>
            <a:srgbClr val="F0E0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2800"/>
              <a:buNone/>
              <a:defRPr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9pPr>
          </a:lstStyle>
          <a:p/>
        </p:txBody>
      </p:sp>
      <p:sp>
        <p:nvSpPr>
          <p:cNvPr id="168" name="Google Shape;16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9"/>
          <p:cNvSpPr/>
          <p:nvPr>
            <p:ph idx="2" type="pic"/>
          </p:nvPr>
        </p:nvSpPr>
        <p:spPr>
          <a:xfrm>
            <a:off x="4" y="0"/>
            <a:ext cx="4549500" cy="51471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4860300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●"/>
              <a:defRPr sz="1200">
                <a:solidFill>
                  <a:srgbClr val="003253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○"/>
              <a:defRPr sz="1200">
                <a:solidFill>
                  <a:srgbClr val="003253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1200"/>
              <a:buChar char="■"/>
              <a:defRPr sz="1200">
                <a:solidFill>
                  <a:srgbClr val="00325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3" name="Google Shape;17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30"/>
          <p:cNvSpPr txBox="1"/>
          <p:nvPr>
            <p:ph hasCustomPrompt="1" idx="2" type="title"/>
          </p:nvPr>
        </p:nvSpPr>
        <p:spPr>
          <a:xfrm>
            <a:off x="311700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6700"/>
              <a:buNone/>
              <a:defRPr sz="67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5" name="Google Shape;175;p30"/>
          <p:cNvSpPr txBox="1"/>
          <p:nvPr>
            <p:ph hasCustomPrompt="1" idx="3" type="title"/>
          </p:nvPr>
        </p:nvSpPr>
        <p:spPr>
          <a:xfrm>
            <a:off x="6158250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6700"/>
              <a:buNone/>
              <a:defRPr sz="67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6" name="Google Shape;176;p30"/>
          <p:cNvSpPr txBox="1"/>
          <p:nvPr>
            <p:ph hasCustomPrompt="1" idx="4" type="title"/>
          </p:nvPr>
        </p:nvSpPr>
        <p:spPr>
          <a:xfrm>
            <a:off x="3234975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6700"/>
              <a:buNone/>
              <a:defRPr sz="67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/>
          <p:nvPr>
            <p:ph idx="1" type="body"/>
          </p:nvPr>
        </p:nvSpPr>
        <p:spPr>
          <a:xfrm>
            <a:off x="311700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8" name="Google Shape;178;p30"/>
          <p:cNvSpPr txBox="1"/>
          <p:nvPr>
            <p:ph idx="5" type="body"/>
          </p:nvPr>
        </p:nvSpPr>
        <p:spPr>
          <a:xfrm>
            <a:off x="3234975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9" name="Google Shape;179;p30"/>
          <p:cNvSpPr txBox="1"/>
          <p:nvPr>
            <p:ph idx="6" type="body"/>
          </p:nvPr>
        </p:nvSpPr>
        <p:spPr>
          <a:xfrm>
            <a:off x="6158250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">
  <p:cSld name="TITLE_2_1">
    <p:bg>
      <p:bgPr>
        <a:solidFill>
          <a:srgbClr val="F0E0D8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b="9" l="0" r="0" t="9"/>
          <a:stretch/>
        </p:blipFill>
        <p:spPr>
          <a:xfrm>
            <a:off x="-2733775" y="-4535750"/>
            <a:ext cx="10121074" cy="1011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7265950" y="1017725"/>
            <a:ext cx="2042876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>
            <p:ph type="ctrTitle"/>
          </p:nvPr>
        </p:nvSpPr>
        <p:spPr>
          <a:xfrm>
            <a:off x="707450" y="1777950"/>
            <a:ext cx="5715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5200"/>
              <a:buNone/>
              <a:defRPr sz="52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5">
            <a:alphaModFix/>
          </a:blip>
          <a:srcRect b="0" l="49" r="49" t="0"/>
          <a:stretch/>
        </p:blipFill>
        <p:spPr>
          <a:xfrm>
            <a:off x="707450" y="436449"/>
            <a:ext cx="1402700" cy="2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2">
  <p:cSld name="TITLE_ONLY_1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31"/>
          <p:cNvSpPr txBox="1"/>
          <p:nvPr>
            <p:ph hasCustomPrompt="1" idx="2" type="title"/>
          </p:nvPr>
        </p:nvSpPr>
        <p:spPr>
          <a:xfrm>
            <a:off x="311700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6700"/>
              <a:buNone/>
              <a:defRPr sz="6700">
                <a:solidFill>
                  <a:srgbClr val="007AC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4" name="Google Shape;184;p31"/>
          <p:cNvSpPr txBox="1"/>
          <p:nvPr>
            <p:ph hasCustomPrompt="1" idx="3" type="title"/>
          </p:nvPr>
        </p:nvSpPr>
        <p:spPr>
          <a:xfrm>
            <a:off x="6158250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6700"/>
              <a:buNone/>
              <a:defRPr sz="6700">
                <a:solidFill>
                  <a:srgbClr val="007AC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5" name="Google Shape;185;p31"/>
          <p:cNvSpPr txBox="1"/>
          <p:nvPr>
            <p:ph hasCustomPrompt="1" idx="4" type="title"/>
          </p:nvPr>
        </p:nvSpPr>
        <p:spPr>
          <a:xfrm>
            <a:off x="3234975" y="1621275"/>
            <a:ext cx="2453100" cy="103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ts val="6700"/>
              <a:buNone/>
              <a:defRPr sz="6700">
                <a:solidFill>
                  <a:srgbClr val="007AC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" name="Google Shape;186;p31"/>
          <p:cNvSpPr txBox="1"/>
          <p:nvPr>
            <p:ph idx="1" type="body"/>
          </p:nvPr>
        </p:nvSpPr>
        <p:spPr>
          <a:xfrm>
            <a:off x="311700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7" name="Google Shape;187;p31"/>
          <p:cNvSpPr txBox="1"/>
          <p:nvPr>
            <p:ph idx="5" type="body"/>
          </p:nvPr>
        </p:nvSpPr>
        <p:spPr>
          <a:xfrm>
            <a:off x="3234975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p31"/>
          <p:cNvSpPr txBox="1"/>
          <p:nvPr>
            <p:ph idx="6" type="body"/>
          </p:nvPr>
        </p:nvSpPr>
        <p:spPr>
          <a:xfrm>
            <a:off x="6158250" y="2652075"/>
            <a:ext cx="2453100" cy="19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1" name="Google Shape;19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9" name="Google Shape;199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0" name="Google Shape;20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7" name="Google Shape;20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0" name="Google Shape;210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4" name="Google Shape;214;p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5" name="Google Shape;215;p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" name="Google Shape;21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19" name="Google Shape;21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2" name="Google Shape;222;p4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3" name="Google Shape;22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">
  <p:cSld name="TITLE_2_1_1">
    <p:bg>
      <p:bgPr>
        <a:solidFill>
          <a:srgbClr val="F0E0D8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7265950" y="1017725"/>
            <a:ext cx="2042876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ctrTitle"/>
          </p:nvPr>
        </p:nvSpPr>
        <p:spPr>
          <a:xfrm>
            <a:off x="728775" y="1717500"/>
            <a:ext cx="5715300" cy="17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">
  <p:cSld name="TITLE_2_1_1_1">
    <p:bg>
      <p:bgPr>
        <a:solidFill>
          <a:srgbClr val="B2DBD9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7265950" y="1017725"/>
            <a:ext cx="2042876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/>
          <p:nvPr>
            <p:ph type="ctrTitle"/>
          </p:nvPr>
        </p:nvSpPr>
        <p:spPr>
          <a:xfrm>
            <a:off x="728775" y="1717500"/>
            <a:ext cx="5715300" cy="17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">
  <p:cSld name="TITLE_2_1_1_1_1">
    <p:bg>
      <p:bgPr>
        <a:solidFill>
          <a:srgbClr val="E3C96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18038" y="-12"/>
            <a:ext cx="239077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7265950" y="1017725"/>
            <a:ext cx="2042876" cy="4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ctrTitle"/>
          </p:nvPr>
        </p:nvSpPr>
        <p:spPr>
          <a:xfrm>
            <a:off x="728775" y="1717500"/>
            <a:ext cx="5715300" cy="170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">
  <p:cSld name="TITLE_2_1_1_1_1_1">
    <p:bg>
      <p:bgPr>
        <a:solidFill>
          <a:srgbClr val="F0E0D8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>
            <p:ph idx="2" type="pic"/>
          </p:nvPr>
        </p:nvSpPr>
        <p:spPr>
          <a:xfrm>
            <a:off x="4915025" y="855000"/>
            <a:ext cx="3433500" cy="343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7" name="Google Shape;47;p8"/>
          <p:cNvSpPr txBox="1"/>
          <p:nvPr>
            <p:ph type="ctrTitle"/>
          </p:nvPr>
        </p:nvSpPr>
        <p:spPr>
          <a:xfrm>
            <a:off x="728775" y="1501675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 b="169" l="0" r="0" t="169"/>
          <a:stretch/>
        </p:blipFill>
        <p:spPr>
          <a:xfrm rot="-597218">
            <a:off x="7512819" y="426944"/>
            <a:ext cx="1852686" cy="185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">
  <p:cSld name="TITLE_2_1_1_1_1_1_1">
    <p:bg>
      <p:bgPr>
        <a:solidFill>
          <a:srgbClr val="B2DBD9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>
            <p:ph idx="2" type="pic"/>
          </p:nvPr>
        </p:nvSpPr>
        <p:spPr>
          <a:xfrm>
            <a:off x="4915025" y="855000"/>
            <a:ext cx="3433500" cy="343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" name="Google Shape;52;p9"/>
          <p:cNvSpPr txBox="1"/>
          <p:nvPr>
            <p:ph type="ctrTitle"/>
          </p:nvPr>
        </p:nvSpPr>
        <p:spPr>
          <a:xfrm>
            <a:off x="728775" y="1501675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195162">
            <a:off x="7329094" y="477544"/>
            <a:ext cx="1852688" cy="185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1 1 1 1 1 1">
  <p:cSld name="TITLE_2_1_1_1_1_1_1_1">
    <p:bg>
      <p:bgPr>
        <a:solidFill>
          <a:srgbClr val="E3C96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>
            <p:ph idx="2" type="pic"/>
          </p:nvPr>
        </p:nvSpPr>
        <p:spPr>
          <a:xfrm>
            <a:off x="4915025" y="855000"/>
            <a:ext cx="3433500" cy="3433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7" name="Google Shape;57;p10"/>
          <p:cNvSpPr txBox="1"/>
          <p:nvPr>
            <p:ph type="ctrTitle"/>
          </p:nvPr>
        </p:nvSpPr>
        <p:spPr>
          <a:xfrm>
            <a:off x="728775" y="1501675"/>
            <a:ext cx="40122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ts val="4900"/>
              <a:buNone/>
              <a:defRPr sz="4900">
                <a:solidFill>
                  <a:srgbClr val="00325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" name="Google Shape;5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195161">
            <a:off x="7329093" y="477545"/>
            <a:ext cx="1852688" cy="185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2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b="1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56.png"/><Relationship Id="rId6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48.png"/><Relationship Id="rId5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4.png"/><Relationship Id="rId5" Type="http://schemas.openxmlformats.org/officeDocument/2006/relationships/image" Target="../media/image48.png"/><Relationship Id="rId6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7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Relationship Id="rId4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Relationship Id="rId4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60.png"/><Relationship Id="rId5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png"/><Relationship Id="rId4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6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hyperlink" Target="mailto:support@firstagenda.dk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10.png"/><Relationship Id="rId5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6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6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70.png"/><Relationship Id="rId6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/>
          <p:nvPr>
            <p:ph type="ctrTitle"/>
          </p:nvPr>
        </p:nvSpPr>
        <p:spPr>
          <a:xfrm>
            <a:off x="218675" y="2250375"/>
            <a:ext cx="6311400" cy="48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Ny </a:t>
            </a:r>
            <a:r>
              <a:rPr lang="en-GB" sz="4400"/>
              <a:t>brugeradministration</a:t>
            </a:r>
            <a:endParaRPr sz="4400"/>
          </a:p>
        </p:txBody>
      </p:sp>
      <p:sp>
        <p:nvSpPr>
          <p:cNvPr id="231" name="Google Shape;231;p42"/>
          <p:cNvSpPr txBox="1"/>
          <p:nvPr>
            <p:ph type="ctrTitle"/>
          </p:nvPr>
        </p:nvSpPr>
        <p:spPr>
          <a:xfrm>
            <a:off x="247700" y="1367325"/>
            <a:ext cx="6965700" cy="39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300"/>
              <a:t>Webinar 20/4</a:t>
            </a:r>
            <a:endParaRPr sz="2300"/>
          </a:p>
        </p:txBody>
      </p:sp>
      <p:sp>
        <p:nvSpPr>
          <p:cNvPr id="232" name="Google Shape;232;p42"/>
          <p:cNvSpPr txBox="1"/>
          <p:nvPr>
            <p:ph type="ctrTitle"/>
          </p:nvPr>
        </p:nvSpPr>
        <p:spPr>
          <a:xfrm>
            <a:off x="83200" y="2737575"/>
            <a:ext cx="6965700" cy="39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GB" sz="1600"/>
              <a:t>Samme stabile løsning</a:t>
            </a:r>
            <a:endParaRPr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75" y="4812147"/>
            <a:ext cx="1269924" cy="2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1"/>
          <p:cNvSpPr txBox="1"/>
          <p:nvPr>
            <p:ph type="ctrTitle"/>
          </p:nvPr>
        </p:nvSpPr>
        <p:spPr>
          <a:xfrm>
            <a:off x="305450" y="37972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Indstillinger i Prepare</a:t>
            </a:r>
            <a:endParaRPr/>
          </a:p>
        </p:txBody>
      </p:sp>
      <p:sp>
        <p:nvSpPr>
          <p:cNvPr id="347" name="Google Shape;347;p51"/>
          <p:cNvSpPr txBox="1"/>
          <p:nvPr>
            <p:ph idx="1" type="body"/>
          </p:nvPr>
        </p:nvSpPr>
        <p:spPr>
          <a:xfrm>
            <a:off x="822125" y="1607938"/>
            <a:ext cx="3595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600"/>
              <a:t>Mulighed for indstilling af mailnotifikationer</a:t>
            </a:r>
            <a:br>
              <a:rPr b="1" lang="en-GB" sz="1600"/>
            </a:br>
            <a:br>
              <a:rPr b="1" lang="en-GB" sz="1600"/>
            </a:br>
            <a:r>
              <a:rPr b="1" lang="en-GB" sz="1600"/>
              <a:t>Supportindstillinger</a:t>
            </a:r>
            <a:endParaRPr b="1" sz="1600"/>
          </a:p>
        </p:txBody>
      </p:sp>
      <p:pic>
        <p:nvPicPr>
          <p:cNvPr id="348" name="Google Shape;34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8948">
            <a:off x="361907" y="1658999"/>
            <a:ext cx="263041" cy="26303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1"/>
          <p:cNvSpPr/>
          <p:nvPr/>
        </p:nvSpPr>
        <p:spPr>
          <a:xfrm>
            <a:off x="6361475" y="3977850"/>
            <a:ext cx="1544700" cy="38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1"/>
          <p:cNvSpPr/>
          <p:nvPr/>
        </p:nvSpPr>
        <p:spPr>
          <a:xfrm rot="3488391">
            <a:off x="5979868" y="4089808"/>
            <a:ext cx="338734" cy="57574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325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1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Login for mødedeltagere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52" name="Google Shape;352;p51"/>
          <p:cNvSpPr txBox="1"/>
          <p:nvPr/>
        </p:nvSpPr>
        <p:spPr>
          <a:xfrm>
            <a:off x="134075" y="39275"/>
            <a:ext cx="14514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53" name="Google Shape;353;p51"/>
          <p:cNvPicPr preferRelativeResize="0"/>
          <p:nvPr/>
        </p:nvPicPr>
        <p:blipFill rotWithShape="1">
          <a:blip r:embed="rId5">
            <a:alphaModFix/>
          </a:blip>
          <a:srcRect b="9748" l="0" r="0" t="9748"/>
          <a:stretch/>
        </p:blipFill>
        <p:spPr>
          <a:xfrm>
            <a:off x="4279825" y="466691"/>
            <a:ext cx="4453627" cy="1726109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4" name="Google Shape;35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186">
            <a:off x="375596" y="2771880"/>
            <a:ext cx="251579" cy="2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2613" y="2635500"/>
            <a:ext cx="5833226" cy="26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806" l="45340" r="16958" t="23956"/>
          <a:stretch/>
        </p:blipFill>
        <p:spPr>
          <a:xfrm>
            <a:off x="4915025" y="855000"/>
            <a:ext cx="3433500" cy="3433500"/>
          </a:xfrm>
          <a:prstGeom prst="ellipse">
            <a:avLst/>
          </a:prstGeom>
        </p:spPr>
      </p:pic>
      <p:sp>
        <p:nvSpPr>
          <p:cNvPr id="361" name="Google Shape;361;p52"/>
          <p:cNvSpPr txBox="1"/>
          <p:nvPr>
            <p:ph type="ctrTitle"/>
          </p:nvPr>
        </p:nvSpPr>
        <p:spPr>
          <a:xfrm>
            <a:off x="728775" y="1501675"/>
            <a:ext cx="46626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Nyt oprettelsesflow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Mail invitation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68" name="Google Shape;368;p5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6257" l="47279" r="13659" t="25095"/>
          <a:stretch/>
        </p:blipFill>
        <p:spPr>
          <a:xfrm>
            <a:off x="4594579" y="0"/>
            <a:ext cx="4549499" cy="5147102"/>
          </a:xfrm>
          <a:prstGeom prst="rect">
            <a:avLst/>
          </a:prstGeom>
        </p:spPr>
      </p:pic>
      <p:sp>
        <p:nvSpPr>
          <p:cNvPr id="369" name="Google Shape;369;p53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003253"/>
                </a:solidFill>
              </a:rPr>
              <a:t>Samme som før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70" name="Google Shape;37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3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72" name="Google Shape;372;p53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4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Engangskode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78" name="Google Shape;378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851" r="16857" t="0"/>
          <a:stretch/>
        </p:blipFill>
        <p:spPr>
          <a:xfrm>
            <a:off x="4594579" y="0"/>
            <a:ext cx="4549499" cy="5147101"/>
          </a:xfrm>
          <a:prstGeom prst="rect">
            <a:avLst/>
          </a:prstGeom>
        </p:spPr>
      </p:pic>
      <p:sp>
        <p:nvSpPr>
          <p:cNvPr id="379" name="Google Shape;379;p54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</a:t>
            </a:r>
            <a:r>
              <a:rPr lang="en-GB">
                <a:solidFill>
                  <a:srgbClr val="003253"/>
                </a:solidFill>
              </a:rPr>
              <a:t>: Engangskoden skal skrives til at starte med i stedet for til sidst.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80" name="Google Shape;38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4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2" name="Google Shape;382;p54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Mail eller brugernavn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88" name="Google Shape;388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851" r="16857" t="0"/>
          <a:stretch/>
        </p:blipFill>
        <p:spPr>
          <a:xfrm>
            <a:off x="4594579" y="0"/>
            <a:ext cx="4549499" cy="5147101"/>
          </a:xfrm>
          <a:prstGeom prst="rect">
            <a:avLst/>
          </a:prstGeom>
        </p:spPr>
      </p:pic>
      <p:sp>
        <p:nvSpPr>
          <p:cNvPr id="389" name="Google Shape;389;p55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Nyt:</a:t>
            </a:r>
            <a:r>
              <a:rPr lang="en-GB">
                <a:solidFill>
                  <a:srgbClr val="003253"/>
                </a:solidFill>
              </a:rPr>
              <a:t> Brugeren kan vælge at finde på et brugernavn - før var det kun mail</a:t>
            </a:r>
            <a:endParaRPr>
              <a:solidFill>
                <a:srgbClr val="00325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Nyt:</a:t>
            </a:r>
            <a:r>
              <a:rPr lang="en-GB">
                <a:solidFill>
                  <a:srgbClr val="003253"/>
                </a:solidFill>
              </a:rPr>
              <a:t> Hvis den nye bruger allerede har et login, så vil Prepare søge efter den på baggrund af mail eller brugernavn = Svære at komme til at oprette 2 forskellige brugere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390" name="Google Shape;39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5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92" name="Google Shape;392;p55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4370" l="30741" r="22383" t="21478"/>
          <a:stretch/>
        </p:blipFill>
        <p:spPr>
          <a:xfrm>
            <a:off x="4608250" y="438575"/>
            <a:ext cx="4812575" cy="4116499"/>
          </a:xfrm>
          <a:prstGeom prst="rect">
            <a:avLst/>
          </a:prstGeom>
        </p:spPr>
      </p:pic>
      <p:sp>
        <p:nvSpPr>
          <p:cNvPr id="398" name="Google Shape;398;p56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3253"/>
              </a:solidFill>
            </a:endParaRPr>
          </a:p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Clr>
                <a:srgbClr val="003253"/>
              </a:buClr>
              <a:buSzPct val="100000"/>
              <a:buAutoNum type="arabicParenR"/>
            </a:pPr>
            <a:r>
              <a:rPr lang="en-GB">
                <a:solidFill>
                  <a:srgbClr val="003253"/>
                </a:solidFill>
              </a:rPr>
              <a:t>Ny bruger</a:t>
            </a:r>
            <a:endParaRPr>
              <a:solidFill>
                <a:srgbClr val="003253"/>
              </a:solidFill>
            </a:endParaRPr>
          </a:p>
        </p:txBody>
      </p:sp>
      <p:sp>
        <p:nvSpPr>
          <p:cNvPr id="399" name="Google Shape;399;p56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</a:t>
            </a:r>
            <a:r>
              <a:rPr lang="en-GB">
                <a:solidFill>
                  <a:srgbClr val="003253"/>
                </a:solidFill>
              </a:rPr>
              <a:t>: Brugeren skal bekræfte sin adgangskode ved at skrive den igen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00" name="Google Shape;40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6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02" name="Google Shape;402;p56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3" name="Google Shape;403;p56"/>
          <p:cNvSpPr txBox="1"/>
          <p:nvPr/>
        </p:nvSpPr>
        <p:spPr>
          <a:xfrm>
            <a:off x="4900400" y="2160050"/>
            <a:ext cx="3575100" cy="323100"/>
          </a:xfrm>
          <a:prstGeom prst="rect">
            <a:avLst/>
          </a:prstGeom>
          <a:solidFill>
            <a:srgbClr val="EAEC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Ubuntu"/>
                <a:ea typeface="Ubuntu"/>
                <a:cs typeface="Ubuntu"/>
                <a:sym typeface="Ubuntu"/>
              </a:rPr>
              <a:t>birthe62@gmail.com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2a) </a:t>
            </a:r>
            <a:r>
              <a:rPr lang="en-GB">
                <a:solidFill>
                  <a:srgbClr val="003253"/>
                </a:solidFill>
              </a:rPr>
              <a:t>Har et login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09" name="Google Shape;409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378" r="22378" t="0"/>
          <a:stretch/>
        </p:blipFill>
        <p:spPr>
          <a:xfrm>
            <a:off x="4594579" y="0"/>
            <a:ext cx="4549500" cy="5147102"/>
          </a:xfrm>
          <a:prstGeom prst="rect">
            <a:avLst/>
          </a:prstGeom>
        </p:spPr>
      </p:pic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003253"/>
                </a:solidFill>
              </a:rPr>
              <a:t>E-mail eller brugernavn bliver automatisk overført til login-boksen og brugeren skal skrive sin nuværende adgangskode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11" name="Google Shape;41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7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13" name="Google Shape;413;p57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2b) </a:t>
            </a:r>
            <a:r>
              <a:rPr lang="en-GB">
                <a:solidFill>
                  <a:srgbClr val="003253"/>
                </a:solidFill>
              </a:rPr>
              <a:t>Har et login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19" name="Google Shape;419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378" r="22378" t="0"/>
          <a:stretch/>
        </p:blipFill>
        <p:spPr>
          <a:xfrm>
            <a:off x="4594579" y="0"/>
            <a:ext cx="4549500" cy="5147102"/>
          </a:xfrm>
          <a:prstGeom prst="rect">
            <a:avLst/>
          </a:prstGeom>
        </p:spPr>
      </p:pic>
      <p:sp>
        <p:nvSpPr>
          <p:cNvPr id="420" name="Google Shape;420;p58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</a:t>
            </a:r>
            <a:r>
              <a:rPr lang="en-GB">
                <a:solidFill>
                  <a:srgbClr val="003253"/>
                </a:solidFill>
              </a:rPr>
              <a:t>: Hvis brugeren i forvejen er logget ind i en organisation, så skal brugeren kun tilføje den nye organisation og ikke logge ind igen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21" name="Google Shape;42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8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23" name="Google Shape;423;p58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9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Nedtælling til adgang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29" name="Google Shape;429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851" r="16857" t="0"/>
          <a:stretch/>
        </p:blipFill>
        <p:spPr>
          <a:xfrm>
            <a:off x="4594579" y="0"/>
            <a:ext cx="4549499" cy="5147101"/>
          </a:xfrm>
          <a:prstGeom prst="rect">
            <a:avLst/>
          </a:prstGeom>
        </p:spPr>
      </p:pic>
      <p:sp>
        <p:nvSpPr>
          <p:cNvPr id="430" name="Google Shape;430;p59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</a:t>
            </a:r>
            <a:r>
              <a:rPr lang="en-GB">
                <a:solidFill>
                  <a:srgbClr val="003253"/>
                </a:solidFill>
              </a:rPr>
              <a:t>: Nedtælling som viser den nye bruger at vedkommende er på vej til at få adgang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31" name="Google Shape;43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9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33" name="Google Shape;433;p59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0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Direkte adgang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39" name="Google Shape;439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9264" l="-2553" r="-2543" t="-29264"/>
          <a:stretch/>
        </p:blipFill>
        <p:spPr>
          <a:xfrm>
            <a:off x="4594579" y="0"/>
            <a:ext cx="4549499" cy="5147101"/>
          </a:xfrm>
          <a:prstGeom prst="rect">
            <a:avLst/>
          </a:prstGeom>
        </p:spPr>
      </p:pic>
      <p:sp>
        <p:nvSpPr>
          <p:cNvPr id="440" name="Google Shape;440;p60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Nyt</a:t>
            </a:r>
            <a:r>
              <a:rPr lang="en-GB">
                <a:solidFill>
                  <a:srgbClr val="003253"/>
                </a:solidFill>
              </a:rPr>
              <a:t>: Ikke længere behov for at logge på efter oprettelsen af brugeren</a:t>
            </a:r>
            <a:endParaRPr>
              <a:solidFill>
                <a:srgbClr val="003253"/>
              </a:solidFill>
            </a:endParaRPr>
          </a:p>
        </p:txBody>
      </p:sp>
      <p:pic>
        <p:nvPicPr>
          <p:cNvPr id="441" name="Google Shape;44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0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Nyt oprettelsesflow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3" name="Google Shape;443;p60"/>
          <p:cNvSpPr txBox="1"/>
          <p:nvPr/>
        </p:nvSpPr>
        <p:spPr>
          <a:xfrm>
            <a:off x="134075" y="39275"/>
            <a:ext cx="12165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253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3"/>
          <p:cNvSpPr txBox="1"/>
          <p:nvPr>
            <p:ph type="title"/>
          </p:nvPr>
        </p:nvSpPr>
        <p:spPr>
          <a:xfrm>
            <a:off x="338425" y="3573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Efter webinaret vil I få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8" name="Google Shape;23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850" y="304800"/>
            <a:ext cx="1846050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66275" y="3744650"/>
            <a:ext cx="1596175" cy="15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3"/>
          <p:cNvSpPr txBox="1"/>
          <p:nvPr>
            <p:ph type="title"/>
          </p:nvPr>
        </p:nvSpPr>
        <p:spPr>
          <a:xfrm>
            <a:off x="1758825" y="1565763"/>
            <a:ext cx="5046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Tilsendt en videooptagelse af webinaret, så I kan gense det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41" name="Google Shape;24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9099" y="4592306"/>
            <a:ext cx="1859951" cy="3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3"/>
          <p:cNvSpPr txBox="1"/>
          <p:nvPr>
            <p:ph type="title"/>
          </p:nvPr>
        </p:nvSpPr>
        <p:spPr>
          <a:xfrm>
            <a:off x="1758825" y="2536188"/>
            <a:ext cx="5046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Mulighed for at downloade slideshowet 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8327">
            <a:off x="1282260" y="1820510"/>
            <a:ext cx="268231" cy="26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68327">
            <a:off x="1282260" y="2793472"/>
            <a:ext cx="268231" cy="268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1"/>
          <p:cNvSpPr txBox="1"/>
          <p:nvPr>
            <p:ph type="ctrTitle"/>
          </p:nvPr>
        </p:nvSpPr>
        <p:spPr>
          <a:xfrm>
            <a:off x="757575" y="735100"/>
            <a:ext cx="2568900" cy="8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Fordele</a:t>
            </a:r>
            <a:endParaRPr sz="4200"/>
          </a:p>
        </p:txBody>
      </p:sp>
      <p:sp>
        <p:nvSpPr>
          <p:cNvPr id="449" name="Google Shape;449;p61"/>
          <p:cNvSpPr txBox="1"/>
          <p:nvPr/>
        </p:nvSpPr>
        <p:spPr>
          <a:xfrm>
            <a:off x="1037200" y="1846450"/>
            <a:ext cx="60057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Det er nemmere at oprette sig til ny organisation - svære at komme til at lave 2 brugere, som senere hen skal slåes sammen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AD brugere kan nemmere oprette sig til eksterne organisationer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AD brugere kan have to AD logins på samme konto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AD mail som brugernavn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Kan selv ændre brugernavn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Aktivering af  2-faktor login på egen bruger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Ét og samme login til FirstAgendas produkter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50" name="Google Shape;45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1925520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2584020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290085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321770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3526145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3830945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4174888"/>
            <a:ext cx="200585" cy="200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5005" l="-8044" r="30842" t="-21531"/>
          <a:stretch/>
        </p:blipFill>
        <p:spPr>
          <a:xfrm>
            <a:off x="4915025" y="855000"/>
            <a:ext cx="3433500" cy="3433500"/>
          </a:xfrm>
          <a:prstGeom prst="ellipse">
            <a:avLst/>
          </a:prstGeom>
        </p:spPr>
      </p:pic>
      <p:sp>
        <p:nvSpPr>
          <p:cNvPr id="463" name="Google Shape;463;p62"/>
          <p:cNvSpPr txBox="1"/>
          <p:nvPr>
            <p:ph type="ctrTitle"/>
          </p:nvPr>
        </p:nvSpPr>
        <p:spPr>
          <a:xfrm>
            <a:off x="728775" y="1501675"/>
            <a:ext cx="4382700" cy="24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Administration af brugere og organisation</a:t>
            </a:r>
            <a:endParaRPr/>
          </a:p>
        </p:txBody>
      </p:sp>
      <p:pic>
        <p:nvPicPr>
          <p:cNvPr id="464" name="Google Shape;46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0D8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3986" y="1162900"/>
            <a:ext cx="2624175" cy="26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020">
                <a:solidFill>
                  <a:srgbClr val="003253"/>
                </a:solidFill>
              </a:rPr>
              <a:t>Hovedændringer</a:t>
            </a:r>
            <a:endParaRPr sz="3020">
              <a:solidFill>
                <a:srgbClr val="003253"/>
              </a:solidFill>
            </a:endParaRPr>
          </a:p>
        </p:txBody>
      </p:sp>
      <p:pic>
        <p:nvPicPr>
          <p:cNvPr id="471" name="Google Shape;47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11213"/>
            <a:ext cx="2380675" cy="23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2100" y="1162900"/>
            <a:ext cx="2657675" cy="26576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63"/>
          <p:cNvSpPr txBox="1"/>
          <p:nvPr/>
        </p:nvSpPr>
        <p:spPr>
          <a:xfrm>
            <a:off x="657150" y="2553813"/>
            <a:ext cx="1758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Opret bruger/</a:t>
            </a:r>
            <a:endParaRPr b="1"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rediger bruger</a:t>
            </a:r>
            <a:endParaRPr b="1"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4" name="Google Shape;474;p63"/>
          <p:cNvSpPr txBox="1"/>
          <p:nvPr/>
        </p:nvSpPr>
        <p:spPr>
          <a:xfrm>
            <a:off x="2841938" y="25907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Todelt 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administratorrolle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5" name="Google Shape;475;p63"/>
          <p:cNvSpPr txBox="1"/>
          <p:nvPr/>
        </p:nvSpPr>
        <p:spPr>
          <a:xfrm>
            <a:off x="5185313" y="2282950"/>
            <a:ext cx="4321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Enkelte 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Organisations-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indstillinger</a:t>
            </a:r>
            <a:endParaRPr b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76" name="Google Shape;476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4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Opret bruger </a:t>
            </a:r>
            <a:endParaRPr/>
          </a:p>
        </p:txBody>
      </p:sp>
      <p:sp>
        <p:nvSpPr>
          <p:cNvPr id="482" name="Google Shape;482;p64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Du trykker stadig på Opret bruger i Prepare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483" name="Google Shape;483;p64"/>
          <p:cNvPicPr preferRelativeResize="0"/>
          <p:nvPr/>
        </p:nvPicPr>
        <p:blipFill rotWithShape="1">
          <a:blip r:embed="rId3">
            <a:alphaModFix/>
          </a:blip>
          <a:srcRect b="20540" l="0" r="0" t="0"/>
          <a:stretch/>
        </p:blipFill>
        <p:spPr>
          <a:xfrm>
            <a:off x="3677775" y="1588617"/>
            <a:ext cx="5466226" cy="2741708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4" name="Google Shape;484;p64"/>
          <p:cNvSpPr/>
          <p:nvPr/>
        </p:nvSpPr>
        <p:spPr>
          <a:xfrm rot="6506097">
            <a:off x="4578100" y="1299501"/>
            <a:ext cx="921171" cy="241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5" name="Google Shape;48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4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87" name="Google Shape;487;p64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5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Opret bruger </a:t>
            </a:r>
            <a:endParaRPr/>
          </a:p>
        </p:txBody>
      </p:sp>
      <p:sp>
        <p:nvSpPr>
          <p:cNvPr id="493" name="Google Shape;493;p65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Brugeren oprettes herefter i den nye brugeradministration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NB: 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Invitationer udløber efter 30 dage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Tidligere  invitationer vil ikke virke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94" name="Google Shape;494;p65"/>
          <p:cNvPicPr preferRelativeResize="0"/>
          <p:nvPr/>
        </p:nvPicPr>
        <p:blipFill rotWithShape="1">
          <a:blip r:embed="rId3">
            <a:alphaModFix/>
          </a:blip>
          <a:srcRect b="0" l="27942" r="18291" t="0"/>
          <a:stretch/>
        </p:blipFill>
        <p:spPr>
          <a:xfrm>
            <a:off x="4816150" y="722973"/>
            <a:ext cx="4112548" cy="3697563"/>
          </a:xfrm>
          <a:prstGeom prst="rect">
            <a:avLst/>
          </a:prstGeom>
          <a:noFill/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95" name="Google Shape;49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5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97" name="Google Shape;497;p65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6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Opret bruger </a:t>
            </a:r>
            <a:endParaRPr/>
          </a:p>
        </p:txBody>
      </p:sp>
      <p:sp>
        <p:nvSpPr>
          <p:cNvPr id="503" name="Google Shape;503;p66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Du kommer tilbage til Prepare og kan tilknytte udvalg til brugeren.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000"/>
              <a:t>NB: Brugeren vil fremgå af brugerlisten i Prepare, når du opdaterer siden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04" name="Google Shape;5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6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06" name="Google Shape;506;p66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07" name="Google Shape;507;p66"/>
          <p:cNvPicPr preferRelativeResize="0"/>
          <p:nvPr/>
        </p:nvPicPr>
        <p:blipFill rotWithShape="1">
          <a:blip r:embed="rId4">
            <a:alphaModFix/>
          </a:blip>
          <a:srcRect b="12134" l="0" r="0" t="0"/>
          <a:stretch/>
        </p:blipFill>
        <p:spPr>
          <a:xfrm>
            <a:off x="2963925" y="798150"/>
            <a:ext cx="6114176" cy="39400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6"/>
          <p:cNvSpPr/>
          <p:nvPr/>
        </p:nvSpPr>
        <p:spPr>
          <a:xfrm rot="2915469">
            <a:off x="7947003" y="2924485"/>
            <a:ext cx="921189" cy="241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/>
          <p:nvPr>
            <p:ph type="ctrTitle"/>
          </p:nvPr>
        </p:nvSpPr>
        <p:spPr>
          <a:xfrm>
            <a:off x="1071350" y="1419625"/>
            <a:ext cx="4973400" cy="165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980"/>
              <a:t>Rediger bruger</a:t>
            </a:r>
            <a:endParaRPr sz="4980"/>
          </a:p>
        </p:txBody>
      </p:sp>
      <p:pic>
        <p:nvPicPr>
          <p:cNvPr id="514" name="Google Shape;51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8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</a:t>
            </a:r>
            <a:r>
              <a:rPr lang="en-GB"/>
              <a:t>ediger bruger</a:t>
            </a:r>
            <a:endParaRPr/>
          </a:p>
        </p:txBody>
      </p:sp>
      <p:sp>
        <p:nvSpPr>
          <p:cNvPr id="520" name="Google Shape;520;p68"/>
          <p:cNvSpPr txBox="1"/>
          <p:nvPr>
            <p:ph idx="1" type="body"/>
          </p:nvPr>
        </p:nvSpPr>
        <p:spPr>
          <a:xfrm>
            <a:off x="280100" y="1395875"/>
            <a:ext cx="28080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Du finder brugeren, hvor du plejer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21" name="Google Shape;521;p68"/>
          <p:cNvPicPr preferRelativeResize="0"/>
          <p:nvPr/>
        </p:nvPicPr>
        <p:blipFill rotWithShape="1">
          <a:blip r:embed="rId3">
            <a:alphaModFix/>
          </a:blip>
          <a:srcRect b="0" l="0" r="15411" t="0"/>
          <a:stretch/>
        </p:blipFill>
        <p:spPr>
          <a:xfrm>
            <a:off x="3559400" y="654150"/>
            <a:ext cx="5446850" cy="4064725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2" name="Google Shape;52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8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24" name="Google Shape;524;p68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9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Rediger bruger</a:t>
            </a:r>
            <a:endParaRPr/>
          </a:p>
        </p:txBody>
      </p:sp>
      <p:sp>
        <p:nvSpPr>
          <p:cNvPr id="530" name="Google Shape;530;p69"/>
          <p:cNvSpPr txBox="1"/>
          <p:nvPr>
            <p:ph idx="1" type="body"/>
          </p:nvPr>
        </p:nvSpPr>
        <p:spPr>
          <a:xfrm>
            <a:off x="280100" y="1395875"/>
            <a:ext cx="28080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Alt stamdata på brugerne ændres i den nye brugeradministration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31" name="Google Shape;53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69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33" name="Google Shape;533;p69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4" name="Google Shape;53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348" y="1000985"/>
            <a:ext cx="6036152" cy="3410064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9"/>
          <p:cNvSpPr/>
          <p:nvPr/>
        </p:nvSpPr>
        <p:spPr>
          <a:xfrm rot="3257456">
            <a:off x="7775542" y="1053211"/>
            <a:ext cx="921069" cy="2420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69"/>
          <p:cNvSpPr txBox="1"/>
          <p:nvPr/>
        </p:nvSpPr>
        <p:spPr>
          <a:xfrm>
            <a:off x="8213950" y="1805025"/>
            <a:ext cx="8382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Ubuntu"/>
                <a:ea typeface="Ubuntu"/>
                <a:cs typeface="Ubuntu"/>
                <a:sym typeface="Ubuntu"/>
              </a:rPr>
              <a:t>AndersHansen</a:t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7" name="Google Shape;537;p69"/>
          <p:cNvSpPr txBox="1"/>
          <p:nvPr/>
        </p:nvSpPr>
        <p:spPr>
          <a:xfrm>
            <a:off x="8541525" y="2065625"/>
            <a:ext cx="5106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8" name="Google Shape;538;p69"/>
          <p:cNvSpPr txBox="1"/>
          <p:nvPr/>
        </p:nvSpPr>
        <p:spPr>
          <a:xfrm>
            <a:off x="7165750" y="4024200"/>
            <a:ext cx="18864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9" name="Google Shape;539;p69"/>
          <p:cNvSpPr txBox="1"/>
          <p:nvPr/>
        </p:nvSpPr>
        <p:spPr>
          <a:xfrm>
            <a:off x="4649175" y="2065625"/>
            <a:ext cx="838200" cy="16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Ubuntu"/>
                <a:ea typeface="Ubuntu"/>
                <a:cs typeface="Ubuntu"/>
                <a:sym typeface="Ubuntu"/>
              </a:rPr>
              <a:t>Telefonnummer</a:t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0"/>
          <p:cNvSpPr txBox="1"/>
          <p:nvPr>
            <p:ph idx="1" type="body"/>
          </p:nvPr>
        </p:nvSpPr>
        <p:spPr>
          <a:xfrm>
            <a:off x="280100" y="1395875"/>
            <a:ext cx="2808000" cy="15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Alt stamdata på brugerne ændres i den nye brugeradministration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545" name="Google Shape;545;p70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Rediger bruger</a:t>
            </a:r>
            <a:endParaRPr/>
          </a:p>
        </p:txBody>
      </p:sp>
      <p:pic>
        <p:nvPicPr>
          <p:cNvPr id="546" name="Google Shape;54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0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48" name="Google Shape;548;p70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9" name="Google Shape;549;p70"/>
          <p:cNvPicPr preferRelativeResize="0"/>
          <p:nvPr/>
        </p:nvPicPr>
        <p:blipFill rotWithShape="1">
          <a:blip r:embed="rId4">
            <a:alphaModFix/>
          </a:blip>
          <a:srcRect b="2789" l="0" r="0" t="-2790"/>
          <a:stretch/>
        </p:blipFill>
        <p:spPr>
          <a:xfrm>
            <a:off x="3142650" y="853025"/>
            <a:ext cx="5904627" cy="39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0"/>
          <p:cNvSpPr/>
          <p:nvPr/>
        </p:nvSpPr>
        <p:spPr>
          <a:xfrm rot="7645106">
            <a:off x="3598557" y="1325500"/>
            <a:ext cx="921282" cy="24181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/>
          <p:nvPr>
            <p:ph type="ctrTitle"/>
          </p:nvPr>
        </p:nvSpPr>
        <p:spPr>
          <a:xfrm>
            <a:off x="734650" y="476800"/>
            <a:ext cx="5715300" cy="854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Agenda</a:t>
            </a:r>
            <a:endParaRPr/>
          </a:p>
        </p:txBody>
      </p:sp>
      <p:sp>
        <p:nvSpPr>
          <p:cNvPr id="250" name="Google Shape;250;p44"/>
          <p:cNvSpPr txBox="1"/>
          <p:nvPr/>
        </p:nvSpPr>
        <p:spPr>
          <a:xfrm>
            <a:off x="705675" y="1569875"/>
            <a:ext cx="62643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3253"/>
                </a:solidFill>
                <a:latin typeface="Ubuntu"/>
                <a:ea typeface="Ubuntu"/>
                <a:cs typeface="Ubuntu"/>
                <a:sym typeface="Ubuntu"/>
              </a:rPr>
              <a:t>Hovedårsager bag den nye ændring</a:t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3253"/>
                </a:solidFill>
                <a:latin typeface="Ubuntu"/>
                <a:ea typeface="Ubuntu"/>
                <a:cs typeface="Ubuntu"/>
                <a:sym typeface="Ubuntu"/>
              </a:rPr>
              <a:t>Ændringer for mødedeltageren </a:t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3253"/>
                </a:solidFill>
                <a:latin typeface="Ubuntu"/>
                <a:ea typeface="Ubuntu"/>
                <a:cs typeface="Ubuntu"/>
                <a:sym typeface="Ubuntu"/>
              </a:rPr>
              <a:t>Oprettelsesflow for ny mødedeltager </a:t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rgbClr val="003253"/>
                </a:solidFill>
                <a:latin typeface="Ubuntu"/>
                <a:ea typeface="Ubuntu"/>
                <a:cs typeface="Ubuntu"/>
                <a:sym typeface="Ubuntu"/>
              </a:rPr>
              <a:t>Administration af brugere</a:t>
            </a:r>
            <a:endParaRPr b="1" sz="22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1" name="Google Shape;2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8919">
            <a:off x="855822" y="3706606"/>
            <a:ext cx="250858" cy="2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49" y="4642406"/>
            <a:ext cx="1859951" cy="3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8919">
            <a:off x="855822" y="3035131"/>
            <a:ext cx="250858" cy="2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8919">
            <a:off x="855822" y="2368756"/>
            <a:ext cx="250858" cy="2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8919">
            <a:off x="876047" y="1678781"/>
            <a:ext cx="250858" cy="25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1"/>
          <p:cNvSpPr txBox="1"/>
          <p:nvPr>
            <p:ph idx="1" type="body"/>
          </p:nvPr>
        </p:nvSpPr>
        <p:spPr>
          <a:xfrm>
            <a:off x="280100" y="1395875"/>
            <a:ext cx="2808000" cy="17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Alt tilknytning til udvalg og møder sker fortsat i Prepare - ingen ændringer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556" name="Google Shape;556;p71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Rediger bruger</a:t>
            </a:r>
            <a:endParaRPr/>
          </a:p>
        </p:txBody>
      </p:sp>
      <p:pic>
        <p:nvPicPr>
          <p:cNvPr id="557" name="Google Shape;5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71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59" name="Google Shape;559;p71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0" name="Google Shape;56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6750" y="546525"/>
            <a:ext cx="5267251" cy="386299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71"/>
          <p:cNvSpPr txBox="1"/>
          <p:nvPr/>
        </p:nvSpPr>
        <p:spPr>
          <a:xfrm>
            <a:off x="8241600" y="2331775"/>
            <a:ext cx="838200" cy="11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2" name="Google Shape;562;p71"/>
          <p:cNvSpPr txBox="1"/>
          <p:nvPr/>
        </p:nvSpPr>
        <p:spPr>
          <a:xfrm>
            <a:off x="8186650" y="1039675"/>
            <a:ext cx="838200" cy="11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3" name="Google Shape;563;p71"/>
          <p:cNvSpPr txBox="1"/>
          <p:nvPr/>
        </p:nvSpPr>
        <p:spPr>
          <a:xfrm>
            <a:off x="8186650" y="2209925"/>
            <a:ext cx="838200" cy="11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2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Brugerstatus</a:t>
            </a:r>
            <a:endParaRPr/>
          </a:p>
        </p:txBody>
      </p:sp>
      <p:sp>
        <p:nvSpPr>
          <p:cNvPr id="569" name="Google Shape;569;p72"/>
          <p:cNvSpPr txBox="1"/>
          <p:nvPr>
            <p:ph idx="1" type="body"/>
          </p:nvPr>
        </p:nvSpPr>
        <p:spPr>
          <a:xfrm>
            <a:off x="280100" y="1395875"/>
            <a:ext cx="3009300" cy="15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Hurtig adgang til brugerstatus ved at navigere til den nye brugeradministration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70" name="Google Shape;57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5675" y="829550"/>
            <a:ext cx="5519876" cy="3484399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1" name="Google Shape;57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72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73" name="Google Shape;573;p72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74" name="Google Shape;574;p72"/>
          <p:cNvSpPr/>
          <p:nvPr/>
        </p:nvSpPr>
        <p:spPr>
          <a:xfrm rot="3021842">
            <a:off x="7508152" y="983930"/>
            <a:ext cx="921293" cy="24183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3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Du kan filtrere på: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Aktive brugere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Deaktiverede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Spærrede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Udløbet adgangskode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80" name="Google Shape;580;p73"/>
          <p:cNvPicPr preferRelativeResize="0"/>
          <p:nvPr/>
        </p:nvPicPr>
        <p:blipFill rotWithShape="1">
          <a:blip r:embed="rId3">
            <a:alphaModFix/>
          </a:blip>
          <a:srcRect b="3617" l="0" r="0" t="3626"/>
          <a:stretch/>
        </p:blipFill>
        <p:spPr>
          <a:xfrm>
            <a:off x="4085250" y="438575"/>
            <a:ext cx="4890825" cy="4462600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1" name="Google Shape;581;p73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Brugere</a:t>
            </a:r>
            <a:endParaRPr/>
          </a:p>
        </p:txBody>
      </p:sp>
      <p:pic>
        <p:nvPicPr>
          <p:cNvPr id="582" name="Google Shape;58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73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84" name="Google Shape;584;p73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73"/>
          <p:cNvSpPr/>
          <p:nvPr/>
        </p:nvSpPr>
        <p:spPr>
          <a:xfrm>
            <a:off x="5733850" y="846225"/>
            <a:ext cx="2902800" cy="1054200"/>
          </a:xfrm>
          <a:prstGeom prst="ellipse">
            <a:avLst/>
          </a:prstGeom>
          <a:noFill/>
          <a:ln cap="flat" cmpd="sng" w="19050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4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Invitationer</a:t>
            </a:r>
            <a:endParaRPr/>
          </a:p>
        </p:txBody>
      </p:sp>
      <p:sp>
        <p:nvSpPr>
          <p:cNvPr id="591" name="Google Shape;591;p74"/>
          <p:cNvSpPr txBox="1"/>
          <p:nvPr>
            <p:ph idx="1" type="body"/>
          </p:nvPr>
        </p:nvSpPr>
        <p:spPr>
          <a:xfrm>
            <a:off x="280100" y="1395875"/>
            <a:ext cx="2808000" cy="31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Du kan filtrere på: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Inviterede brugere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Udløbet invitationer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92" name="Google Shape;592;p74"/>
          <p:cNvPicPr preferRelativeResize="0"/>
          <p:nvPr/>
        </p:nvPicPr>
        <p:blipFill rotWithShape="1">
          <a:blip r:embed="rId3">
            <a:alphaModFix/>
          </a:blip>
          <a:srcRect b="2666" l="0" r="14893" t="0"/>
          <a:stretch/>
        </p:blipFill>
        <p:spPr>
          <a:xfrm>
            <a:off x="3187949" y="1152750"/>
            <a:ext cx="5844277" cy="2656700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3" name="Google Shape;59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74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95" name="Google Shape;595;p74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5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Invitationer</a:t>
            </a:r>
            <a:endParaRPr/>
          </a:p>
        </p:txBody>
      </p:sp>
      <p:sp>
        <p:nvSpPr>
          <p:cNvPr id="601" name="Google Shape;601;p75"/>
          <p:cNvSpPr txBox="1"/>
          <p:nvPr>
            <p:ph idx="1" type="body"/>
          </p:nvPr>
        </p:nvSpPr>
        <p:spPr>
          <a:xfrm>
            <a:off x="280100" y="1395875"/>
            <a:ext cx="2808000" cy="31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Du kan filtrere på: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Inviterede brugere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en-GB" sz="1700"/>
              <a:t>Udløbet invitationer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NYT: Du kan markere flere invitationer og sende dem ud på én gang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602" name="Google Shape;602;p75"/>
          <p:cNvPicPr preferRelativeResize="0"/>
          <p:nvPr/>
        </p:nvPicPr>
        <p:blipFill rotWithShape="1">
          <a:blip r:embed="rId3">
            <a:alphaModFix/>
          </a:blip>
          <a:srcRect b="1685" l="0" r="0" t="2528"/>
          <a:stretch/>
        </p:blipFill>
        <p:spPr>
          <a:xfrm>
            <a:off x="3673228" y="346300"/>
            <a:ext cx="5374321" cy="4587950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3" name="Google Shape;60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5"/>
          <p:cNvSpPr txBox="1"/>
          <p:nvPr>
            <p:ph idx="4294967295" type="title"/>
          </p:nvPr>
        </p:nvSpPr>
        <p:spPr>
          <a:xfrm>
            <a:off x="84100" y="0"/>
            <a:ext cx="25917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Administration af brugere og organisation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605" name="Google Shape;605;p75"/>
          <p:cNvSpPr txBox="1"/>
          <p:nvPr/>
        </p:nvSpPr>
        <p:spPr>
          <a:xfrm>
            <a:off x="152150" y="41400"/>
            <a:ext cx="23910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6" name="Google Shape;606;p75"/>
          <p:cNvSpPr txBox="1"/>
          <p:nvPr/>
        </p:nvSpPr>
        <p:spPr>
          <a:xfrm>
            <a:off x="4467725" y="3705275"/>
            <a:ext cx="852600" cy="11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6"/>
          <p:cNvSpPr txBox="1"/>
          <p:nvPr>
            <p:ph type="ctrTitle"/>
          </p:nvPr>
        </p:nvSpPr>
        <p:spPr>
          <a:xfrm>
            <a:off x="757575" y="735100"/>
            <a:ext cx="2568900" cy="8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Fordele</a:t>
            </a:r>
            <a:endParaRPr sz="4200"/>
          </a:p>
        </p:txBody>
      </p:sp>
      <p:sp>
        <p:nvSpPr>
          <p:cNvPr id="612" name="Google Shape;612;p76"/>
          <p:cNvSpPr txBox="1"/>
          <p:nvPr/>
        </p:nvSpPr>
        <p:spPr>
          <a:xfrm>
            <a:off x="1037200" y="1852150"/>
            <a:ext cx="60057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F</a:t>
            </a:r>
            <a:r>
              <a:rPr lang="en-GB">
                <a:latin typeface="Ubuntu"/>
                <a:ea typeface="Ubuntu"/>
                <a:cs typeface="Ubuntu"/>
                <a:sym typeface="Ubuntu"/>
              </a:rPr>
              <a:t>okuseret visning ved oprettelse af brugere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Bedre overblik med filtrering af brugere/invitationer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Hurtigere fremsøgning af brugere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Foretage flere handlinger på én gang: Genudsende invitationer, sende ny adgangskode m.m.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Alle nye sider er WCAG compliant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3" name="Google Shape;61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1928020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224485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256170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108" y="287855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108" y="3512257"/>
            <a:ext cx="200585" cy="200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77"/>
          <p:cNvSpPr txBox="1"/>
          <p:nvPr>
            <p:ph type="ctrTitle"/>
          </p:nvPr>
        </p:nvSpPr>
        <p:spPr>
          <a:xfrm>
            <a:off x="4860300" y="4403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Todelt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administratorrolle</a:t>
            </a:r>
            <a:endParaRPr/>
          </a:p>
        </p:txBody>
      </p:sp>
      <p:pic>
        <p:nvPicPr>
          <p:cNvPr id="624" name="Google Shape;624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4823" r="22449" t="0"/>
          <a:stretch/>
        </p:blipFill>
        <p:spPr>
          <a:xfrm>
            <a:off x="103625" y="205400"/>
            <a:ext cx="4350848" cy="4809274"/>
          </a:xfrm>
          <a:prstGeom prst="rect">
            <a:avLst/>
          </a:prstGeom>
        </p:spPr>
      </p:pic>
      <p:sp>
        <p:nvSpPr>
          <p:cNvPr id="625" name="Google Shape;625;p77"/>
          <p:cNvSpPr txBox="1"/>
          <p:nvPr>
            <p:ph idx="1" type="body"/>
          </p:nvPr>
        </p:nvSpPr>
        <p:spPr>
          <a:xfrm>
            <a:off x="5510975" y="13976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en-GB"/>
              <a:t>Må oprette brugere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Kan tildeles og fjernes af andre med samme rettighed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4054"/>
              <a:buFont typeface="Arial"/>
              <a:buNone/>
            </a:pPr>
            <a:r>
              <a:rPr lang="en-GB" sz="1057"/>
              <a:t>(Tidligere “Dagsordensamler må administrere brugere”)</a:t>
            </a:r>
            <a:endParaRPr sz="1057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b="1" lang="en-GB"/>
              <a:t>Må ændre organisationsindstillinger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-GB"/>
              <a:t>Kan tildeles og fjernes af andre med samme rettighed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Den administrator-rolle, som I har i dag</a:t>
            </a:r>
            <a:endParaRPr b="1"/>
          </a:p>
        </p:txBody>
      </p:sp>
      <p:pic>
        <p:nvPicPr>
          <p:cNvPr id="626" name="Google Shape;62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475" y="3078475"/>
            <a:ext cx="610500" cy="6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475" y="1783475"/>
            <a:ext cx="610500" cy="6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150" y="47483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7"/>
          <p:cNvSpPr/>
          <p:nvPr/>
        </p:nvSpPr>
        <p:spPr>
          <a:xfrm>
            <a:off x="4949425" y="2656275"/>
            <a:ext cx="296700" cy="2682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77"/>
          <p:cNvSpPr/>
          <p:nvPr/>
        </p:nvSpPr>
        <p:spPr>
          <a:xfrm>
            <a:off x="4987625" y="4273250"/>
            <a:ext cx="436200" cy="2397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8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Enkelte organisations-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indstillinger</a:t>
            </a:r>
            <a:endParaRPr/>
          </a:p>
        </p:txBody>
      </p:sp>
      <p:sp>
        <p:nvSpPr>
          <p:cNvPr id="636" name="Google Shape;636;p78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Organisationsindstillinger som skal indstilles i den nye brugeradministration: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Organisationsinfo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Login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Support</a:t>
            </a:r>
            <a:endParaRPr/>
          </a:p>
        </p:txBody>
      </p:sp>
      <p:pic>
        <p:nvPicPr>
          <p:cNvPr id="637" name="Google Shape;63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875" y="152400"/>
            <a:ext cx="401219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78"/>
          <p:cNvSpPr/>
          <p:nvPr/>
        </p:nvSpPr>
        <p:spPr>
          <a:xfrm rot="2916289">
            <a:off x="8018051" y="185931"/>
            <a:ext cx="479094" cy="241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78"/>
          <p:cNvSpPr/>
          <p:nvPr/>
        </p:nvSpPr>
        <p:spPr>
          <a:xfrm rot="2916289">
            <a:off x="8059476" y="1087381"/>
            <a:ext cx="479094" cy="241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78"/>
          <p:cNvSpPr/>
          <p:nvPr/>
        </p:nvSpPr>
        <p:spPr>
          <a:xfrm rot="2916289">
            <a:off x="8059476" y="3936381"/>
            <a:ext cx="479094" cy="2418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79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Enkelte organisations-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indstillinger</a:t>
            </a:r>
            <a:endParaRPr/>
          </a:p>
        </p:txBody>
      </p:sp>
      <p:pic>
        <p:nvPicPr>
          <p:cNvPr id="647" name="Google Shape;647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14199" t="0"/>
          <a:stretch/>
        </p:blipFill>
        <p:spPr>
          <a:xfrm>
            <a:off x="2911175" y="972549"/>
            <a:ext cx="6232827" cy="4026052"/>
          </a:xfrm>
          <a:prstGeom prst="rect">
            <a:avLst/>
          </a:prstGeom>
        </p:spPr>
      </p:pic>
      <p:sp>
        <p:nvSpPr>
          <p:cNvPr id="648" name="Google Shape;648;p79"/>
          <p:cNvSpPr txBox="1"/>
          <p:nvPr>
            <p:ph idx="1" type="body"/>
          </p:nvPr>
        </p:nvSpPr>
        <p:spPr>
          <a:xfrm>
            <a:off x="280100" y="1395875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Organisationsindstillinger som skal indstilles i den nye brugeradministration: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Organisations info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Login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/>
              <a:t>Support</a:t>
            </a:r>
            <a:endParaRPr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GB"/>
              <a:t>Nyt</a:t>
            </a:r>
            <a:r>
              <a:rPr lang="en-GB"/>
              <a:t>: I kan slå 2-faktor til på organisationen</a:t>
            </a:r>
            <a:endParaRPr/>
          </a:p>
        </p:txBody>
      </p:sp>
      <p:pic>
        <p:nvPicPr>
          <p:cNvPr id="649" name="Google Shape;64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79"/>
          <p:cNvSpPr/>
          <p:nvPr/>
        </p:nvSpPr>
        <p:spPr>
          <a:xfrm>
            <a:off x="5391601" y="3252195"/>
            <a:ext cx="479100" cy="24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2DBD9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80"/>
          <p:cNvSpPr txBox="1"/>
          <p:nvPr>
            <p:ph type="ctrTitle"/>
          </p:nvPr>
        </p:nvSpPr>
        <p:spPr>
          <a:xfrm>
            <a:off x="757575" y="735100"/>
            <a:ext cx="2568900" cy="8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Fordele</a:t>
            </a:r>
            <a:endParaRPr sz="4200"/>
          </a:p>
        </p:txBody>
      </p:sp>
      <p:sp>
        <p:nvSpPr>
          <p:cNvPr id="656" name="Google Shape;656;p80"/>
          <p:cNvSpPr txBox="1"/>
          <p:nvPr/>
        </p:nvSpPr>
        <p:spPr>
          <a:xfrm>
            <a:off x="1037200" y="1852150"/>
            <a:ext cx="6005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I kan tildele enkelte dagsordensamlere mulighed for at administrere brugere (dagsordensamleren kan stadig kun tilføje brugere til egne udvalg).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 kan tildele IT en organisationsadministrator uden rettighed til administration af brugere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I kan slå 2-faktor til uden at skulle have fat i os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7" name="Google Shape;65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1928020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2929357"/>
            <a:ext cx="200585" cy="20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18791">
            <a:off x="797095" y="3529895"/>
            <a:ext cx="200585" cy="200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DBD9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4725" y="-1749400"/>
            <a:ext cx="3564950" cy="35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5"/>
          <p:cNvSpPr txBox="1"/>
          <p:nvPr>
            <p:ph idx="1" type="body"/>
          </p:nvPr>
        </p:nvSpPr>
        <p:spPr>
          <a:xfrm>
            <a:off x="311700" y="2652075"/>
            <a:ext cx="2453100" cy="1923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/>
              <a:t>Ved at ændre til den nye login- og brugeradministration vil vi kunne understøtte flere login-muligheder ud fra jeres behov</a:t>
            </a:r>
            <a:endParaRPr b="1" sz="1400"/>
          </a:p>
        </p:txBody>
      </p:sp>
      <p:sp>
        <p:nvSpPr>
          <p:cNvPr id="262" name="Google Shape;26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Hvorfor gennemfører vi denne opdatering?</a:t>
            </a:r>
            <a:endParaRPr/>
          </a:p>
        </p:txBody>
      </p:sp>
      <p:sp>
        <p:nvSpPr>
          <p:cNvPr id="263" name="Google Shape;263;p45"/>
          <p:cNvSpPr txBox="1"/>
          <p:nvPr>
            <p:ph idx="2" type="title"/>
          </p:nvPr>
        </p:nvSpPr>
        <p:spPr>
          <a:xfrm>
            <a:off x="311700" y="1621275"/>
            <a:ext cx="2453100" cy="1030800"/>
          </a:xfrm>
          <a:prstGeom prst="rect">
            <a:avLst/>
          </a:prstGeom>
          <a:solidFill>
            <a:srgbClr val="003253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00">
                <a:solidFill>
                  <a:schemeClr val="lt1"/>
                </a:solidFill>
              </a:rPr>
              <a:t>Kundens behov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64" name="Google Shape;264;p45"/>
          <p:cNvSpPr txBox="1"/>
          <p:nvPr>
            <p:ph idx="3" type="title"/>
          </p:nvPr>
        </p:nvSpPr>
        <p:spPr>
          <a:xfrm>
            <a:off x="3281725" y="1621275"/>
            <a:ext cx="2453100" cy="1030800"/>
          </a:xfrm>
          <a:prstGeom prst="rect">
            <a:avLst/>
          </a:prstGeom>
          <a:solidFill>
            <a:srgbClr val="003253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Sammenhæng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65" name="Google Shape;265;p45"/>
          <p:cNvSpPr txBox="1"/>
          <p:nvPr>
            <p:ph idx="4" type="title"/>
          </p:nvPr>
        </p:nvSpPr>
        <p:spPr>
          <a:xfrm>
            <a:off x="6251750" y="1621275"/>
            <a:ext cx="2453100" cy="1030800"/>
          </a:xfrm>
          <a:prstGeom prst="rect">
            <a:avLst/>
          </a:prstGeom>
          <a:solidFill>
            <a:srgbClr val="003253"/>
          </a:solidFill>
          <a:ln cap="flat" cmpd="sng" w="9525">
            <a:solidFill>
              <a:srgbClr val="0032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Fremtiden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66" name="Google Shape;266;p45"/>
          <p:cNvSpPr txBox="1"/>
          <p:nvPr>
            <p:ph idx="5" type="body"/>
          </p:nvPr>
        </p:nvSpPr>
        <p:spPr>
          <a:xfrm>
            <a:off x="6251750" y="2652075"/>
            <a:ext cx="2453100" cy="19233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/>
              <a:t>Ved at foretage ændringen vil vores dygtige udviklere også fremtidssikre koden, som selve løsningen er bygget på, hvilket skaber fremtidsmæssig stabilitet</a:t>
            </a:r>
            <a:endParaRPr b="1" sz="1400"/>
          </a:p>
        </p:txBody>
      </p:sp>
      <p:sp>
        <p:nvSpPr>
          <p:cNvPr id="267" name="Google Shape;267;p45"/>
          <p:cNvSpPr txBox="1"/>
          <p:nvPr>
            <p:ph idx="6" type="body"/>
          </p:nvPr>
        </p:nvSpPr>
        <p:spPr>
          <a:xfrm>
            <a:off x="3281725" y="2652075"/>
            <a:ext cx="2453100" cy="19233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400"/>
              <a:t>Der bliver skabt mere sammenhæng mellem vores forskellige løsninger i mødesuiten</a:t>
            </a:r>
            <a:endParaRPr b="1" sz="1400"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099" y="4680331"/>
            <a:ext cx="1859951" cy="3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1"/>
          <p:cNvSpPr txBox="1"/>
          <p:nvPr>
            <p:ph type="ctrTitle"/>
          </p:nvPr>
        </p:nvSpPr>
        <p:spPr>
          <a:xfrm>
            <a:off x="28010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Hvis du oplever udfordringer …</a:t>
            </a:r>
            <a:endParaRPr/>
          </a:p>
        </p:txBody>
      </p:sp>
      <p:sp>
        <p:nvSpPr>
          <p:cNvPr id="666" name="Google Shape;666;p81"/>
          <p:cNvSpPr txBox="1"/>
          <p:nvPr>
            <p:ph idx="1" type="body"/>
          </p:nvPr>
        </p:nvSpPr>
        <p:spPr>
          <a:xfrm>
            <a:off x="161200" y="1395875"/>
            <a:ext cx="40122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448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●"/>
            </a:pPr>
            <a:r>
              <a:rPr b="1" lang="en-GB" sz="1510"/>
              <a:t>Loginboks med besked</a:t>
            </a:r>
            <a:endParaRPr b="1" sz="1510"/>
          </a:p>
          <a:p>
            <a:pPr indent="-32448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○"/>
            </a:pPr>
            <a:r>
              <a:rPr lang="en-GB" sz="1510"/>
              <a:t>Har du problemer med Login? (midlertidig)</a:t>
            </a:r>
            <a:br>
              <a:rPr lang="en-GB" sz="1510"/>
            </a:br>
            <a:endParaRPr sz="1463">
              <a:solidFill>
                <a:srgbClr val="1D1C1D"/>
              </a:solidFill>
              <a:highlight>
                <a:srgbClr val="F8F8F8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2448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●"/>
            </a:pPr>
            <a:r>
              <a:rPr b="1" lang="en-GB" sz="1510"/>
              <a:t>Gamle urler - bogmærker </a:t>
            </a:r>
            <a:endParaRPr b="1" sz="1510"/>
          </a:p>
          <a:p>
            <a:pPr indent="-32448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○"/>
            </a:pPr>
            <a:r>
              <a:rPr lang="en-GB" sz="1510"/>
              <a:t>Vil ikke længere fungere</a:t>
            </a:r>
            <a:br>
              <a:rPr lang="en-GB" sz="1510"/>
            </a:br>
            <a:endParaRPr sz="1510"/>
          </a:p>
          <a:p>
            <a:pPr indent="-32448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●"/>
            </a:pPr>
            <a:r>
              <a:rPr b="1" lang="en-GB" sz="1510"/>
              <a:t>AD-organisationer</a:t>
            </a:r>
            <a:endParaRPr b="1" sz="1510"/>
          </a:p>
          <a:p>
            <a:pPr indent="-32448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10"/>
              <a:buChar char="○"/>
            </a:pPr>
            <a:r>
              <a:rPr lang="en-GB" sz="1510"/>
              <a:t>Skal</a:t>
            </a:r>
            <a:r>
              <a:rPr lang="en-GB" sz="1510"/>
              <a:t> opdatere metadata-URL’en </a:t>
            </a:r>
            <a:br>
              <a:rPr lang="en-GB" sz="1510"/>
            </a:br>
            <a:r>
              <a:rPr lang="en-GB" sz="1510"/>
              <a:t>(sker ofte automatisk)</a:t>
            </a:r>
            <a:endParaRPr sz="1463">
              <a:solidFill>
                <a:srgbClr val="1D1C1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510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sz="1510"/>
          </a:p>
          <a:p>
            <a:pPr indent="0" lvl="0" marL="0" rtl="0" algn="l">
              <a:lnSpc>
                <a:spcPct val="126668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t/>
            </a:r>
            <a:endParaRPr b="1" sz="1463">
              <a:solidFill>
                <a:srgbClr val="1D1C1D"/>
              </a:solidFill>
              <a:highlight>
                <a:srgbClr val="F8F8F8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0000"/>
              </a:lnSpc>
              <a:spcBef>
                <a:spcPts val="3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1510"/>
          </a:p>
        </p:txBody>
      </p:sp>
      <p:pic>
        <p:nvPicPr>
          <p:cNvPr id="667" name="Google Shape;66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0" y="4681526"/>
            <a:ext cx="1714601" cy="3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81"/>
          <p:cNvPicPr preferRelativeResize="0"/>
          <p:nvPr/>
        </p:nvPicPr>
        <p:blipFill rotWithShape="1">
          <a:blip r:embed="rId4">
            <a:alphaModFix/>
          </a:blip>
          <a:srcRect b="0" l="22311" r="0" t="7655"/>
          <a:stretch/>
        </p:blipFill>
        <p:spPr>
          <a:xfrm>
            <a:off x="4781925" y="962925"/>
            <a:ext cx="5747975" cy="44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2"/>
          <p:cNvSpPr txBox="1"/>
          <p:nvPr/>
        </p:nvSpPr>
        <p:spPr>
          <a:xfrm>
            <a:off x="3999325" y="1817125"/>
            <a:ext cx="2887500" cy="26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Ubuntu"/>
                <a:ea typeface="Ubuntu"/>
                <a:cs typeface="Ubuntu"/>
                <a:sym typeface="Ubuntu"/>
              </a:rPr>
              <a:t>Vickie Jo Ringgaard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vjr@firstagenda.com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20 22 15 85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7ACA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Ubuntu"/>
                <a:ea typeface="Ubuntu"/>
                <a:cs typeface="Ubuntu"/>
                <a:sym typeface="Ubuntu"/>
              </a:rPr>
              <a:t>Kasper Dysager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ksd@firstagenda.com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24 84 08 72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007ACA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4" name="Google Shape;674;p82"/>
          <p:cNvSpPr txBox="1"/>
          <p:nvPr>
            <p:ph type="ctrTitle"/>
          </p:nvPr>
        </p:nvSpPr>
        <p:spPr>
          <a:xfrm>
            <a:off x="757575" y="735100"/>
            <a:ext cx="2568900" cy="8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Kontakt</a:t>
            </a:r>
            <a:endParaRPr sz="4200"/>
          </a:p>
        </p:txBody>
      </p:sp>
      <p:sp>
        <p:nvSpPr>
          <p:cNvPr id="675" name="Google Shape;675;p82"/>
          <p:cNvSpPr txBox="1"/>
          <p:nvPr/>
        </p:nvSpPr>
        <p:spPr>
          <a:xfrm>
            <a:off x="708450" y="1817125"/>
            <a:ext cx="2887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Ubuntu"/>
                <a:ea typeface="Ubuntu"/>
                <a:cs typeface="Ubuntu"/>
                <a:sym typeface="Ubuntu"/>
              </a:rPr>
              <a:t>Support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support@firstagenda.dk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Ubuntu"/>
              <a:buChar char="●"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70 259 258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Ubuntu"/>
                <a:ea typeface="Ubuntu"/>
                <a:cs typeface="Ubuntu"/>
                <a:sym typeface="Ubuntu"/>
              </a:rPr>
              <a:t>(Udvidet åbningstider  i weekenden 22.-23. april: 9-17)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3"/>
          <p:cNvSpPr txBox="1"/>
          <p:nvPr>
            <p:ph type="ctrTitle"/>
          </p:nvPr>
        </p:nvSpPr>
        <p:spPr>
          <a:xfrm>
            <a:off x="2218925" y="991175"/>
            <a:ext cx="4012200" cy="471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0"/>
              <a:t>?</a:t>
            </a:r>
            <a:endParaRPr sz="40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E0D8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6"/>
          <p:cNvSpPr txBox="1"/>
          <p:nvPr>
            <p:ph type="title"/>
          </p:nvPr>
        </p:nvSpPr>
        <p:spPr>
          <a:xfrm>
            <a:off x="429075" y="983100"/>
            <a:ext cx="5569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Login for mødedeltagere </a:t>
            </a:r>
            <a:endParaRPr/>
          </a:p>
        </p:txBody>
      </p:sp>
      <p:sp>
        <p:nvSpPr>
          <p:cNvPr id="274" name="Google Shape;274;p46"/>
          <p:cNvSpPr txBox="1"/>
          <p:nvPr>
            <p:ph type="title"/>
          </p:nvPr>
        </p:nvSpPr>
        <p:spPr>
          <a:xfrm>
            <a:off x="384850" y="16783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/>
              <a:t>Med eller uden AD</a:t>
            </a:r>
            <a:endParaRPr sz="2000"/>
          </a:p>
        </p:txBody>
      </p:sp>
      <p:pic>
        <p:nvPicPr>
          <p:cNvPr id="275" name="Google Shape;2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850" y="46950"/>
            <a:ext cx="1926900" cy="19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099" y="4653906"/>
            <a:ext cx="1859951" cy="3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4851" y="2045725"/>
            <a:ext cx="4562975" cy="258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/>
          <p:nvPr>
            <p:ph idx="1" type="body"/>
          </p:nvPr>
        </p:nvSpPr>
        <p:spPr>
          <a:xfrm>
            <a:off x="735900" y="1309125"/>
            <a:ext cx="3595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 sz="1300"/>
              <a:t>I logger fortsat ind på</a:t>
            </a:r>
            <a:r>
              <a:rPr b="1" lang="en-GB" sz="1300"/>
              <a:t> </a:t>
            </a:r>
            <a:r>
              <a:rPr b="1" lang="en-GB" sz="1300"/>
              <a:t>web.firstagenda.com,  web.firstagenda.eu eller app.agendalive.dk</a:t>
            </a:r>
            <a:endParaRPr b="1" sz="1300"/>
          </a:p>
        </p:txBody>
      </p:sp>
      <p:pic>
        <p:nvPicPr>
          <p:cNvPr id="283" name="Google Shape;2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38966">
            <a:off x="342527" y="1453842"/>
            <a:ext cx="263418" cy="26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3675" y="2483875"/>
            <a:ext cx="4423373" cy="250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899" y="4748856"/>
            <a:ext cx="1859951" cy="3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7"/>
          <p:cNvSpPr txBox="1"/>
          <p:nvPr>
            <p:ph type="ctrTitle"/>
          </p:nvPr>
        </p:nvSpPr>
        <p:spPr>
          <a:xfrm>
            <a:off x="305450" y="37972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Både med og uden AD</a:t>
            </a:r>
            <a:endParaRPr/>
          </a:p>
        </p:txBody>
      </p:sp>
      <p:sp>
        <p:nvSpPr>
          <p:cNvPr id="287" name="Google Shape;287;p47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Login for mødedeltagere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88" name="Google Shape;288;p47"/>
          <p:cNvSpPr txBox="1"/>
          <p:nvPr/>
        </p:nvSpPr>
        <p:spPr>
          <a:xfrm>
            <a:off x="134075" y="39275"/>
            <a:ext cx="14514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9" name="Google Shape;289;p47"/>
          <p:cNvSpPr txBox="1"/>
          <p:nvPr/>
        </p:nvSpPr>
        <p:spPr>
          <a:xfrm>
            <a:off x="5180550" y="2009825"/>
            <a:ext cx="39966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00325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3875" y="3450100"/>
            <a:ext cx="2490000" cy="1198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1" name="Google Shape;291;p47"/>
          <p:cNvSpPr/>
          <p:nvPr/>
        </p:nvSpPr>
        <p:spPr>
          <a:xfrm flipH="1">
            <a:off x="6534950" y="3021400"/>
            <a:ext cx="1067700" cy="428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0E0D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050" y="3418675"/>
            <a:ext cx="2236200" cy="1230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93" name="Google Shape;293;p47"/>
          <p:cNvSpPr/>
          <p:nvPr/>
        </p:nvSpPr>
        <p:spPr>
          <a:xfrm>
            <a:off x="1633225" y="2989975"/>
            <a:ext cx="1067700" cy="428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0E0D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75" y="4812147"/>
            <a:ext cx="1269924" cy="2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/>
          <p:cNvSpPr txBox="1"/>
          <p:nvPr>
            <p:ph idx="1" type="body"/>
          </p:nvPr>
        </p:nvSpPr>
        <p:spPr>
          <a:xfrm>
            <a:off x="775175" y="1377175"/>
            <a:ext cx="3595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Man logger fortsat ind i appen 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/>
              <a:t>Herefter får man en lille ekstra notifikation, hvor man skal godkende login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/>
              <a:t>Samme godkendelsesnotifikation vil komme frem, når du skifter organisation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/>
          </a:p>
        </p:txBody>
      </p:sp>
      <p:pic>
        <p:nvPicPr>
          <p:cNvPr id="300" name="Google Shape;30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065">
            <a:off x="408166" y="1439140"/>
            <a:ext cx="237871" cy="23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190">
            <a:off x="405407" y="2229491"/>
            <a:ext cx="243386" cy="24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173">
            <a:off x="414470" y="3149052"/>
            <a:ext cx="248339" cy="2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9625" y="847850"/>
            <a:ext cx="3917276" cy="328604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Login for mødedeltagere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05" name="Google Shape;305;p48"/>
          <p:cNvSpPr txBox="1"/>
          <p:nvPr>
            <p:ph type="ctrTitle"/>
          </p:nvPr>
        </p:nvSpPr>
        <p:spPr>
          <a:xfrm>
            <a:off x="320625" y="525850"/>
            <a:ext cx="4012200" cy="62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Både med og uden AD</a:t>
            </a:r>
            <a:endParaRPr/>
          </a:p>
        </p:txBody>
      </p:sp>
      <p:sp>
        <p:nvSpPr>
          <p:cNvPr id="306" name="Google Shape;306;p48"/>
          <p:cNvSpPr txBox="1"/>
          <p:nvPr/>
        </p:nvSpPr>
        <p:spPr>
          <a:xfrm>
            <a:off x="134075" y="39275"/>
            <a:ext cx="14514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/>
          <p:nvPr>
            <p:ph type="ctrTitle"/>
          </p:nvPr>
        </p:nvSpPr>
        <p:spPr>
          <a:xfrm>
            <a:off x="713750" y="43857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Undtaget</a:t>
            </a:r>
            <a:r>
              <a:rPr lang="en-GB"/>
              <a:t> AD</a:t>
            </a:r>
            <a:endParaRPr/>
          </a:p>
        </p:txBody>
      </p:sp>
      <p:sp>
        <p:nvSpPr>
          <p:cNvPr id="312" name="Google Shape;312;p49"/>
          <p:cNvSpPr txBox="1"/>
          <p:nvPr>
            <p:ph idx="1" type="body"/>
          </p:nvPr>
        </p:nvSpPr>
        <p:spPr>
          <a:xfrm>
            <a:off x="748450" y="1392250"/>
            <a:ext cx="3595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Brugere der er undtaget AD, kan nu bruge deres AD-mail som brugernavn.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Når de indstaster AD-mailen som brugernavn, skal de skrive en selvvalgt adgangskode</a:t>
            </a:r>
            <a:endParaRPr b="1"/>
          </a:p>
        </p:txBody>
      </p:sp>
      <p:sp>
        <p:nvSpPr>
          <p:cNvPr id="313" name="Google Shape;313;p49"/>
          <p:cNvSpPr txBox="1"/>
          <p:nvPr>
            <p:ph type="ctrTitle"/>
          </p:nvPr>
        </p:nvSpPr>
        <p:spPr>
          <a:xfrm>
            <a:off x="4959825" y="37972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3253"/>
                </a:solidFill>
              </a:rPr>
              <a:t>Med AD</a:t>
            </a:r>
            <a:endParaRPr>
              <a:solidFill>
                <a:srgbClr val="003253"/>
              </a:solidFill>
            </a:endParaRPr>
          </a:p>
        </p:txBody>
      </p:sp>
      <p:sp>
        <p:nvSpPr>
          <p:cNvPr id="314" name="Google Shape;314;p49"/>
          <p:cNvSpPr txBox="1"/>
          <p:nvPr>
            <p:ph idx="1" type="body"/>
          </p:nvPr>
        </p:nvSpPr>
        <p:spPr>
          <a:xfrm>
            <a:off x="5348000" y="1392250"/>
            <a:ext cx="3937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-GB">
                <a:solidFill>
                  <a:srgbClr val="003253"/>
                </a:solidFill>
              </a:rPr>
              <a:t>Adgangskoden forsvinder efter indtastning af AD-mail, og du bliver logget ind</a:t>
            </a:r>
            <a:endParaRPr b="1">
              <a:solidFill>
                <a:srgbClr val="003253"/>
              </a:solidFill>
            </a:endParaRPr>
          </a:p>
        </p:txBody>
      </p:sp>
      <p:pic>
        <p:nvPicPr>
          <p:cNvPr id="315" name="Google Shape;31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39186">
            <a:off x="340334" y="1527880"/>
            <a:ext cx="251579" cy="2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350" y="2706425"/>
            <a:ext cx="3355274" cy="18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6525" y="2660875"/>
            <a:ext cx="3435827" cy="19427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9"/>
          <p:cNvSpPr/>
          <p:nvPr/>
        </p:nvSpPr>
        <p:spPr>
          <a:xfrm>
            <a:off x="6726938" y="2947800"/>
            <a:ext cx="851400" cy="6456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9"/>
          <p:cNvSpPr/>
          <p:nvPr/>
        </p:nvSpPr>
        <p:spPr>
          <a:xfrm>
            <a:off x="1701250" y="3064488"/>
            <a:ext cx="851400" cy="6456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899" y="4748856"/>
            <a:ext cx="1859951" cy="37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9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Login for mødedeltagere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134075" y="39275"/>
            <a:ext cx="14514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23" name="Google Shape;3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39186">
            <a:off x="340334" y="2097230"/>
            <a:ext cx="251579" cy="2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39186">
            <a:off x="5047609" y="1527880"/>
            <a:ext cx="251579" cy="25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575" y="4812147"/>
            <a:ext cx="1269924" cy="25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0"/>
          <p:cNvSpPr txBox="1"/>
          <p:nvPr>
            <p:ph type="ctrTitle"/>
          </p:nvPr>
        </p:nvSpPr>
        <p:spPr>
          <a:xfrm>
            <a:off x="305450" y="379725"/>
            <a:ext cx="4012200" cy="9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Profilindstillinger</a:t>
            </a:r>
            <a:endParaRPr/>
          </a:p>
        </p:txBody>
      </p:sp>
      <p:sp>
        <p:nvSpPr>
          <p:cNvPr id="331" name="Google Shape;331;p50"/>
          <p:cNvSpPr txBox="1"/>
          <p:nvPr>
            <p:ph idx="1" type="body"/>
          </p:nvPr>
        </p:nvSpPr>
        <p:spPr>
          <a:xfrm>
            <a:off x="748450" y="1392250"/>
            <a:ext cx="35958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Profilindstillingerne befinder sig i den nye brugeradministration. </a:t>
            </a:r>
            <a:r>
              <a:rPr b="1" lang="en-GB"/>
              <a:t>Her kan man fortsat ændre de samme ting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/>
              <a:t>NYT: Brugeren kan ændre sit brugernavn</a:t>
            </a:r>
            <a:endParaRPr b="1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GB"/>
              <a:t>NYT: Brugeren kan slå 2-faktor-login til på sin egen </a:t>
            </a:r>
            <a:r>
              <a:rPr b="1" lang="en-GB"/>
              <a:t>bruger</a:t>
            </a:r>
            <a:r>
              <a:rPr b="1" lang="en-GB"/>
              <a:t>, så det gælder for alle de organisationer, som brugeren er medlem af </a:t>
            </a:r>
            <a:endParaRPr b="1"/>
          </a:p>
        </p:txBody>
      </p:sp>
      <p:pic>
        <p:nvPicPr>
          <p:cNvPr id="332" name="Google Shape;33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8948">
            <a:off x="361907" y="1658999"/>
            <a:ext cx="263041" cy="26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543949"/>
            <a:ext cx="4651628" cy="263016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0"/>
          <p:cNvSpPr/>
          <p:nvPr/>
        </p:nvSpPr>
        <p:spPr>
          <a:xfrm>
            <a:off x="6361475" y="3977850"/>
            <a:ext cx="1544700" cy="381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0"/>
          <p:cNvSpPr/>
          <p:nvPr/>
        </p:nvSpPr>
        <p:spPr>
          <a:xfrm rot="3488391">
            <a:off x="5979868" y="4089808"/>
            <a:ext cx="338734" cy="57574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325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0"/>
          <p:cNvSpPr txBox="1"/>
          <p:nvPr>
            <p:ph idx="4294967295" type="title"/>
          </p:nvPr>
        </p:nvSpPr>
        <p:spPr>
          <a:xfrm>
            <a:off x="84100" y="0"/>
            <a:ext cx="1774500" cy="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</a:rPr>
              <a:t>Login for mødedeltagere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37" name="Google Shape;337;p50"/>
          <p:cNvSpPr txBox="1"/>
          <p:nvPr/>
        </p:nvSpPr>
        <p:spPr>
          <a:xfrm>
            <a:off x="134075" y="39275"/>
            <a:ext cx="1451400" cy="261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38" name="Google Shape;33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9825" y="466691"/>
            <a:ext cx="4453625" cy="1726109"/>
          </a:xfrm>
          <a:prstGeom prst="rect">
            <a:avLst/>
          </a:prstGeom>
          <a:noFill/>
          <a:ln cap="flat" cmpd="sng" w="9525">
            <a:solidFill>
              <a:srgbClr val="B2DB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186">
            <a:off x="367646" y="2395155"/>
            <a:ext cx="251579" cy="25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39186">
            <a:off x="367659" y="3094580"/>
            <a:ext cx="251579" cy="25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irst Agenda Master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